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70"/>
  </p:notesMasterIdLst>
  <p:handoutMasterIdLst>
    <p:handoutMasterId r:id="rId71"/>
  </p:handoutMasterIdLst>
  <p:sldIdLst>
    <p:sldId id="758" r:id="rId2"/>
    <p:sldId id="760" r:id="rId3"/>
    <p:sldId id="787" r:id="rId4"/>
    <p:sldId id="759" r:id="rId5"/>
    <p:sldId id="628" r:id="rId6"/>
    <p:sldId id="788" r:id="rId7"/>
    <p:sldId id="789" r:id="rId8"/>
    <p:sldId id="790" r:id="rId9"/>
    <p:sldId id="791" r:id="rId10"/>
    <p:sldId id="793" r:id="rId11"/>
    <p:sldId id="796" r:id="rId12"/>
    <p:sldId id="795" r:id="rId13"/>
    <p:sldId id="794" r:id="rId14"/>
    <p:sldId id="817" r:id="rId15"/>
    <p:sldId id="630" r:id="rId16"/>
    <p:sldId id="797" r:id="rId17"/>
    <p:sldId id="798" r:id="rId18"/>
    <p:sldId id="799" r:id="rId19"/>
    <p:sldId id="800" r:id="rId20"/>
    <p:sldId id="801" r:id="rId21"/>
    <p:sldId id="633" r:id="rId22"/>
    <p:sldId id="802" r:id="rId23"/>
    <p:sldId id="803" r:id="rId24"/>
    <p:sldId id="804" r:id="rId25"/>
    <p:sldId id="805" r:id="rId26"/>
    <p:sldId id="641" r:id="rId27"/>
    <p:sldId id="807" r:id="rId28"/>
    <p:sldId id="808" r:id="rId29"/>
    <p:sldId id="809" r:id="rId30"/>
    <p:sldId id="838" r:id="rId31"/>
    <p:sldId id="810" r:id="rId32"/>
    <p:sldId id="811" r:id="rId33"/>
    <p:sldId id="812" r:id="rId34"/>
    <p:sldId id="813" r:id="rId35"/>
    <p:sldId id="814" r:id="rId36"/>
    <p:sldId id="762" r:id="rId37"/>
    <p:sldId id="818" r:id="rId38"/>
    <p:sldId id="839" r:id="rId39"/>
    <p:sldId id="819" r:id="rId40"/>
    <p:sldId id="820" r:id="rId41"/>
    <p:sldId id="821" r:id="rId42"/>
    <p:sldId id="822" r:id="rId43"/>
    <p:sldId id="823" r:id="rId44"/>
    <p:sldId id="824" r:id="rId45"/>
    <p:sldId id="825" r:id="rId46"/>
    <p:sldId id="840" r:id="rId47"/>
    <p:sldId id="826" r:id="rId48"/>
    <p:sldId id="827" r:id="rId49"/>
    <p:sldId id="828" r:id="rId50"/>
    <p:sldId id="841" r:id="rId51"/>
    <p:sldId id="829" r:id="rId52"/>
    <p:sldId id="830" r:id="rId53"/>
    <p:sldId id="842" r:id="rId54"/>
    <p:sldId id="831" r:id="rId55"/>
    <p:sldId id="843" r:id="rId56"/>
    <p:sldId id="832" r:id="rId57"/>
    <p:sldId id="833" r:id="rId58"/>
    <p:sldId id="834" r:id="rId59"/>
    <p:sldId id="835" r:id="rId60"/>
    <p:sldId id="836" r:id="rId61"/>
    <p:sldId id="837" r:id="rId62"/>
    <p:sldId id="771" r:id="rId63"/>
    <p:sldId id="846" r:id="rId64"/>
    <p:sldId id="847" r:id="rId65"/>
    <p:sldId id="848" r:id="rId66"/>
    <p:sldId id="850" r:id="rId67"/>
    <p:sldId id="849" r:id="rId68"/>
    <p:sldId id="291" r:id="rId69"/>
  </p:sldIdLst>
  <p:sldSz cx="9144000" cy="5143500" type="screen16x9"/>
  <p:notesSz cx="6797675" cy="9926638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/>
  </p:cmAuthor>
  <p:cmAuthor id="2" name="Bob Vachon" initials="BV" lastIdx="24" clrIdx="2">
    <p:extLst/>
  </p:cmAuthor>
  <p:cmAuthor id="3" name="geekette" initials="g" lastIdx="6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84" autoAdjust="0"/>
    <p:restoredTop sz="85047" autoAdjust="0"/>
  </p:normalViewPr>
  <p:slideViewPr>
    <p:cSldViewPr snapToGrid="0" showGuides="1">
      <p:cViewPr varScale="1">
        <p:scale>
          <a:sx n="120" d="100"/>
          <a:sy n="120" d="100"/>
        </p:scale>
        <p:origin x="882" y="102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5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C69298-AA27-4733-B93B-0A0EC5DAA7AB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F78009-2B1B-45A6-B06D-ECDBACD15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0879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10/3/2018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</a:t>
            </a:r>
            <a:r>
              <a:rPr lang="en-US" b="0" baseline="0" dirty="0" smtClean="0"/>
              <a:t> to Networks V6.0</a:t>
            </a:r>
            <a:endParaRPr lang="en-US" b="0" dirty="0" smtClean="0"/>
          </a:p>
          <a:p>
            <a:pPr>
              <a:buFontTx/>
              <a:buNone/>
            </a:pPr>
            <a:r>
              <a:rPr lang="en-US" sz="1200" b="0" dirty="0" smtClean="0"/>
              <a:t>Chapter 4: Network Access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10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4.1 – Physical</a:t>
            </a:r>
            <a:r>
              <a:rPr lang="en-US" sz="1200" b="0" baseline="0" dirty="0" smtClean="0"/>
              <a:t> Layer Protocols</a:t>
            </a:r>
          </a:p>
          <a:p>
            <a:pPr>
              <a:buFontTx/>
              <a:buNone/>
            </a:pPr>
            <a:r>
              <a:rPr lang="en-US" sz="1200" b="0" baseline="0" dirty="0" smtClean="0"/>
              <a:t>4.1.3 – Physical Layer Characteristics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4.1.3.1</a:t>
            </a:r>
            <a:r>
              <a:rPr lang="en-US" baseline="0" dirty="0" smtClean="0">
                <a:latin typeface="Arial" charset="0"/>
              </a:rPr>
              <a:t>– Functions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4224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4.1 – Physical</a:t>
            </a:r>
            <a:r>
              <a:rPr lang="en-US" sz="1200" b="0" baseline="0" dirty="0" smtClean="0"/>
              <a:t> Layer Protocols</a:t>
            </a:r>
          </a:p>
          <a:p>
            <a:pPr>
              <a:buFontTx/>
              <a:buNone/>
            </a:pPr>
            <a:r>
              <a:rPr lang="en-US" sz="1200" b="0" baseline="0" dirty="0" smtClean="0"/>
              <a:t>4.1.3 – Physical Layer Characteristics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4.1.3.2</a:t>
            </a:r>
            <a:r>
              <a:rPr lang="en-US" baseline="0" dirty="0" smtClean="0">
                <a:latin typeface="Arial" charset="0"/>
              </a:rPr>
              <a:t> – Bandwidth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2603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4.1 – Physical</a:t>
            </a:r>
            <a:r>
              <a:rPr lang="en-US" sz="1200" b="0" baseline="0" dirty="0" smtClean="0"/>
              <a:t> Layer Protocols</a:t>
            </a:r>
          </a:p>
          <a:p>
            <a:pPr>
              <a:buFontTx/>
              <a:buNone/>
            </a:pPr>
            <a:r>
              <a:rPr lang="en-US" sz="1200" b="0" baseline="0" dirty="0" smtClean="0"/>
              <a:t>4.1.3 – Physical Layer Characteristics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4.1.3.3</a:t>
            </a:r>
            <a:r>
              <a:rPr lang="en-US" baseline="0" dirty="0" smtClean="0">
                <a:latin typeface="Arial" charset="0"/>
              </a:rPr>
              <a:t>– Throughput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2155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13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4.1 – Physical</a:t>
            </a:r>
            <a:r>
              <a:rPr lang="en-US" sz="1200" b="0" baseline="0" dirty="0" smtClean="0"/>
              <a:t> Layer Protocols</a:t>
            </a:r>
          </a:p>
          <a:p>
            <a:pPr>
              <a:buFontTx/>
              <a:buNone/>
            </a:pPr>
            <a:r>
              <a:rPr lang="en-US" sz="1200" b="0" baseline="0" dirty="0" smtClean="0"/>
              <a:t>4.1.3 – Physical Layer Characteristics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4.1.3.4</a:t>
            </a:r>
            <a:r>
              <a:rPr lang="en-US" baseline="0" dirty="0" smtClean="0">
                <a:latin typeface="Arial" charset="0"/>
              </a:rPr>
              <a:t>– Types of Physical Media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58423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 – Network Access</a:t>
            </a:r>
          </a:p>
          <a:p>
            <a:pPr>
              <a:buFontTx/>
              <a:buNone/>
            </a:pPr>
            <a:r>
              <a:rPr lang="en-US" sz="1200" b="0" dirty="0" smtClean="0"/>
              <a:t>4.2 – Network Media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0875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4.2 – Network Media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4.2.1– Copper Cabling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4.2.1.1 </a:t>
            </a:r>
            <a:r>
              <a:rPr lang="en-US" baseline="0" dirty="0" smtClean="0">
                <a:latin typeface="Arial" charset="0"/>
              </a:rPr>
              <a:t>– Characteristics of Copper Media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82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4.2 – Network Media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4.2.1– Copper Cabling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4.2.1.2 </a:t>
            </a:r>
            <a:r>
              <a:rPr lang="en-US" baseline="0" dirty="0" smtClean="0">
                <a:latin typeface="Arial" charset="0"/>
              </a:rPr>
              <a:t>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Copper Media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315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4.2 – Network Media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4.2.1– Copper Cabling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4.2.1.3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Unshielded Twisted-Pair Cable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3934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4.2 – Network Media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4.2.1– Copper Cabling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4.2.1.4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Shielded Twisted-Pair (STP) Cable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6015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4.2 – Network Media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4.2.1– Copper Cabling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4.2.1.5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Coaxial Cable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75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877157" y="9423413"/>
            <a:ext cx="805650" cy="311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2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</a:t>
            </a:r>
            <a:r>
              <a:rPr lang="en-US" b="0" baseline="0" dirty="0" smtClean="0"/>
              <a:t> to Networks V6.0</a:t>
            </a:r>
            <a:endParaRPr lang="en-US" b="0" dirty="0" smtClean="0"/>
          </a:p>
          <a:p>
            <a:pPr>
              <a:buFontTx/>
              <a:buNone/>
            </a:pPr>
            <a:r>
              <a:rPr lang="en-US" sz="1200" b="0" dirty="0" smtClean="0"/>
              <a:t>Chapter 4: Network Access</a:t>
            </a:r>
            <a:endParaRPr lang="en-GB" b="0" dirty="0" smtClean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0247521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4.2 – Network Media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4.2.1– Copper Cabling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4.2.1.6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Copper Media Safety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7853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Network Media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 – UTP Cabling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4.2.2.1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Properties of UTP Cabling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5871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Network Media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 – UTP Cabling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4.2.2.2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UTP Cabling Standards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4673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Network Media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 – UTP Cabling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4.2.2.3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UTP Connectors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9192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Network Media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 – UTP Cabling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4.2.2.4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 of UTP Cable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8753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Network Media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 – UTP Cabling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4.2.2.5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Testing UTP Cables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9244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</a:t>
            </a:r>
          </a:p>
          <a:p>
            <a:r>
              <a:rPr lang="en-US" dirty="0" smtClean="0"/>
              <a:t>4.2.3 – Fiber Optic</a:t>
            </a:r>
            <a:r>
              <a:rPr lang="en-US" baseline="0" dirty="0" smtClean="0"/>
              <a:t> Cabling</a:t>
            </a:r>
            <a:endParaRPr lang="en-US" dirty="0" smtClean="0"/>
          </a:p>
          <a:p>
            <a:r>
              <a:rPr lang="en-US" dirty="0" smtClean="0"/>
              <a:t>4.2.3.1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Properties of Fiber Optic Cabling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8472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</a:t>
            </a:r>
          </a:p>
          <a:p>
            <a:r>
              <a:rPr lang="en-US" dirty="0" smtClean="0"/>
              <a:t>4.2.3 – Fiber Optic</a:t>
            </a:r>
            <a:r>
              <a:rPr lang="en-US" baseline="0" dirty="0" smtClean="0"/>
              <a:t> Cabling</a:t>
            </a:r>
            <a:endParaRPr lang="en-US" dirty="0" smtClean="0"/>
          </a:p>
          <a:p>
            <a:r>
              <a:rPr lang="en-US" dirty="0" smtClean="0"/>
              <a:t>4.2.3.2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Fiber Media Cable Design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065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</a:t>
            </a:r>
          </a:p>
          <a:p>
            <a:r>
              <a:rPr lang="en-US" dirty="0" smtClean="0"/>
              <a:t>4.2.3 – Fiber Optic</a:t>
            </a:r>
            <a:r>
              <a:rPr lang="en-US" baseline="0" dirty="0" smtClean="0"/>
              <a:t> Cabling</a:t>
            </a:r>
            <a:endParaRPr lang="en-US" dirty="0" smtClean="0"/>
          </a:p>
          <a:p>
            <a:r>
              <a:rPr lang="en-US" dirty="0" smtClean="0"/>
              <a:t>4.2.3.3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 of Fiber Media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690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 </a:t>
            </a:r>
          </a:p>
          <a:p>
            <a:r>
              <a:rPr lang="en-US" dirty="0" smtClean="0"/>
              <a:t>4.2.3 – Fiber Optic</a:t>
            </a:r>
            <a:r>
              <a:rPr lang="en-US" baseline="0" dirty="0" smtClean="0"/>
              <a:t> Cabling</a:t>
            </a:r>
            <a:endParaRPr lang="en-US" dirty="0" smtClean="0"/>
          </a:p>
          <a:p>
            <a:r>
              <a:rPr lang="en-US" dirty="0" smtClean="0"/>
              <a:t>4.2.3.4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Fiber-Optic Connectors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048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877157" y="9423413"/>
            <a:ext cx="805650" cy="311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3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</a:t>
            </a:r>
            <a:r>
              <a:rPr lang="en-US" b="0" baseline="0" dirty="0" smtClean="0"/>
              <a:t> to Networks V6.0</a:t>
            </a:r>
            <a:endParaRPr lang="en-US" b="0" dirty="0" smtClean="0"/>
          </a:p>
          <a:p>
            <a:pPr>
              <a:buFontTx/>
              <a:buNone/>
            </a:pPr>
            <a:r>
              <a:rPr lang="en-US" sz="1200" b="0" dirty="0" smtClean="0"/>
              <a:t>Chapter 4: Network Access</a:t>
            </a:r>
            <a:endParaRPr lang="en-GB" b="0" dirty="0" smtClean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8092052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 </a:t>
            </a:r>
          </a:p>
          <a:p>
            <a:r>
              <a:rPr lang="en-US" dirty="0" smtClean="0"/>
              <a:t>4.2.3 – Fiber Optic</a:t>
            </a:r>
            <a:r>
              <a:rPr lang="en-US" baseline="0" dirty="0" smtClean="0"/>
              <a:t> Cabling</a:t>
            </a:r>
            <a:endParaRPr lang="en-US" dirty="0" smtClean="0"/>
          </a:p>
          <a:p>
            <a:r>
              <a:rPr lang="en-US" dirty="0" smtClean="0"/>
              <a:t>4.2.3.4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Fiber-Optic Connectors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378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</a:t>
            </a:r>
          </a:p>
          <a:p>
            <a:r>
              <a:rPr lang="en-US" dirty="0" smtClean="0"/>
              <a:t>4.2.3 – Fiber Optic</a:t>
            </a:r>
            <a:r>
              <a:rPr lang="en-US" baseline="0" dirty="0" smtClean="0"/>
              <a:t> Cabling</a:t>
            </a:r>
            <a:endParaRPr lang="en-US" dirty="0" smtClean="0"/>
          </a:p>
          <a:p>
            <a:r>
              <a:rPr lang="en-US" dirty="0" smtClean="0"/>
              <a:t>4.2.3.5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Testing Fiber Cables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1104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</a:t>
            </a:r>
          </a:p>
          <a:p>
            <a:r>
              <a:rPr lang="en-US" dirty="0" smtClean="0"/>
              <a:t>4.2.3 – Fiber Optic</a:t>
            </a:r>
            <a:r>
              <a:rPr lang="en-US" baseline="0" dirty="0" smtClean="0"/>
              <a:t> Cabling</a:t>
            </a:r>
            <a:endParaRPr lang="en-US" dirty="0" smtClean="0"/>
          </a:p>
          <a:p>
            <a:r>
              <a:rPr lang="en-US" dirty="0" smtClean="0"/>
              <a:t>4.2.3.6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Fiber versus Copper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4825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</a:t>
            </a:r>
          </a:p>
          <a:p>
            <a:r>
              <a:rPr lang="en-US" dirty="0" smtClean="0"/>
              <a:t>4.2.4 – Wireless Media</a:t>
            </a:r>
          </a:p>
          <a:p>
            <a:r>
              <a:rPr lang="en-US" dirty="0" smtClean="0"/>
              <a:t>4.2.4.1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Properties of Wireless Media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8367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</a:t>
            </a:r>
          </a:p>
          <a:p>
            <a:r>
              <a:rPr lang="en-US" dirty="0" smtClean="0"/>
              <a:t>4.2.4 – Wireless Media</a:t>
            </a:r>
          </a:p>
          <a:p>
            <a:r>
              <a:rPr lang="en-US" dirty="0" smtClean="0"/>
              <a:t>4.2.4.2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 of Wireless Media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4719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4.2 – Network Media</a:t>
            </a:r>
          </a:p>
          <a:p>
            <a:r>
              <a:rPr lang="en-US" dirty="0" smtClean="0"/>
              <a:t>4.2.4 – Wireless Media</a:t>
            </a:r>
          </a:p>
          <a:p>
            <a:r>
              <a:rPr lang="en-US" dirty="0" smtClean="0"/>
              <a:t>4.2.4.3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Wireless LAN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5250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 – Network Access</a:t>
            </a:r>
          </a:p>
          <a:p>
            <a:pPr>
              <a:buFontTx/>
              <a:buNone/>
            </a:pPr>
            <a:r>
              <a:rPr lang="en-US" sz="1200" b="0" dirty="0" smtClean="0"/>
              <a:t>4.3 – Data Link Protocols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26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4.3 – Data Link Layer Protocols</a:t>
            </a:r>
          </a:p>
          <a:p>
            <a:r>
              <a:rPr lang="en-US" dirty="0" smtClean="0"/>
              <a:t>4.3.1 – Purpose of the Data Link</a:t>
            </a:r>
            <a:r>
              <a:rPr lang="en-US" baseline="0" dirty="0" smtClean="0"/>
              <a:t> Layer</a:t>
            </a:r>
            <a:endParaRPr lang="en-US" dirty="0" smtClean="0"/>
          </a:p>
          <a:p>
            <a:r>
              <a:rPr lang="en-US" dirty="0" smtClean="0"/>
              <a:t>4.3.1.1 – The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Link Layer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42708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4.3 – Data Link Layer Protocols</a:t>
            </a:r>
          </a:p>
          <a:p>
            <a:r>
              <a:rPr lang="en-US" dirty="0" smtClean="0"/>
              <a:t>4.3.1 – Purpose of the Data Link</a:t>
            </a:r>
            <a:r>
              <a:rPr lang="en-US" baseline="0" dirty="0" smtClean="0"/>
              <a:t> Layer</a:t>
            </a:r>
            <a:endParaRPr lang="en-US" dirty="0" smtClean="0"/>
          </a:p>
          <a:p>
            <a:r>
              <a:rPr lang="en-US" dirty="0" smtClean="0"/>
              <a:t>4.3.1.1 – The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Link Layer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6573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4.3 – Data Link Layer Protocols</a:t>
            </a:r>
          </a:p>
          <a:p>
            <a:r>
              <a:rPr lang="en-US" dirty="0" smtClean="0"/>
              <a:t>4.3.1 – Purpose of the Data Link</a:t>
            </a:r>
            <a:r>
              <a:rPr lang="en-US" baseline="0" dirty="0" smtClean="0"/>
              <a:t> Layer</a:t>
            </a:r>
            <a:endParaRPr lang="en-US" dirty="0" smtClean="0"/>
          </a:p>
          <a:p>
            <a:r>
              <a:rPr lang="en-US" smtClean="0"/>
              <a:t>4.3.1.2 </a:t>
            </a:r>
            <a:r>
              <a:rPr lang="en-US" dirty="0" smtClean="0"/>
              <a:t>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Link Sublayers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220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 – Network Access</a:t>
            </a:r>
          </a:p>
          <a:p>
            <a:pPr>
              <a:buFontTx/>
              <a:buNone/>
            </a:pPr>
            <a:r>
              <a:rPr lang="en-US" sz="1200" b="0" dirty="0" smtClean="0"/>
              <a:t>4.1 – Physical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4.3 – Data Link Layer Protocols</a:t>
            </a:r>
          </a:p>
          <a:p>
            <a:r>
              <a:rPr lang="en-US" dirty="0" smtClean="0"/>
              <a:t>4.3.1 – Purpose of the Data Link</a:t>
            </a:r>
            <a:r>
              <a:rPr lang="en-US" baseline="0" dirty="0" smtClean="0"/>
              <a:t> Layer</a:t>
            </a:r>
            <a:endParaRPr lang="en-US" dirty="0" smtClean="0"/>
          </a:p>
          <a:p>
            <a:r>
              <a:rPr lang="en-US" dirty="0" smtClean="0"/>
              <a:t>4.3.1.3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 Access Control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525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4.3 – Data Link Layer Protocols</a:t>
            </a:r>
          </a:p>
          <a:p>
            <a:r>
              <a:rPr lang="en-US" dirty="0" smtClean="0"/>
              <a:t>4.3.1 – Purpose of the Data Link</a:t>
            </a:r>
            <a:r>
              <a:rPr lang="en-US" baseline="0" dirty="0" smtClean="0"/>
              <a:t> Layer</a:t>
            </a:r>
            <a:endParaRPr lang="en-US" dirty="0" smtClean="0"/>
          </a:p>
          <a:p>
            <a:r>
              <a:rPr lang="en-US" dirty="0" smtClean="0"/>
              <a:t>4.3.1.4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Providing Access to Media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62812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4.3 – Data Link Layer Protocols</a:t>
            </a:r>
          </a:p>
          <a:p>
            <a:r>
              <a:rPr lang="en-US" dirty="0" smtClean="0"/>
              <a:t>4.3.1 – Purpose of the Data Link</a:t>
            </a:r>
            <a:r>
              <a:rPr lang="en-US" baseline="0" dirty="0" smtClean="0"/>
              <a:t> Layer</a:t>
            </a:r>
            <a:endParaRPr lang="en-US" dirty="0" smtClean="0"/>
          </a:p>
          <a:p>
            <a:r>
              <a:rPr lang="en-US" dirty="0" smtClean="0"/>
              <a:t>4.3.1.5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Link Layer Standards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7605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 – Network Access</a:t>
            </a:r>
          </a:p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88938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dirty="0" smtClean="0"/>
              <a:t>4.4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protocols at the data link layer define the rules for access to different media. These media access control techniques define if and how the nodes share the 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actual media access control method used depends on: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Topology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How the connection between the nodes appears to the data link layer.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 sharing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How the nodes share the media. The media sharing can be point-to-point, such as in WAN connections, or shared such as in LAN networks.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5504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4.4.1 – Topologies</a:t>
            </a:r>
          </a:p>
          <a:p>
            <a:r>
              <a:rPr lang="en-US" dirty="0" smtClean="0"/>
              <a:t>4.4.1.2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Physical and Logical Topologies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6853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4.4.1 – Topologies</a:t>
            </a:r>
          </a:p>
          <a:p>
            <a:r>
              <a:rPr lang="en-US" dirty="0" smtClean="0"/>
              <a:t>4.4.1.2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Physical and Logical Topologies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81092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4.4.2 – WAN Topologies</a:t>
            </a:r>
          </a:p>
          <a:p>
            <a:r>
              <a:rPr lang="en-US" dirty="0" smtClean="0"/>
              <a:t>4.4.2.1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 Physical WAN Topologies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19880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4.4.2 – WAN Topologies</a:t>
            </a:r>
          </a:p>
          <a:p>
            <a:r>
              <a:rPr lang="en-US" dirty="0" smtClean="0"/>
              <a:t>4.4.2.2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Physical Point-to-Point Topology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3447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4.4.2 – WAN Topologies</a:t>
            </a:r>
          </a:p>
          <a:p>
            <a:r>
              <a:rPr lang="en-US" dirty="0" smtClean="0"/>
              <a:t>4.4.2.3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Logical Point-to-Point Topology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317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4.1 – Physical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GB" b="0" dirty="0" smtClean="0">
                <a:latin typeface="Arial" charset="0"/>
              </a:rPr>
              <a:t>4.1.1 – Physical</a:t>
            </a:r>
            <a:r>
              <a:rPr lang="en-GB" b="0" baseline="0" dirty="0" smtClean="0">
                <a:latin typeface="Arial" charset="0"/>
              </a:rPr>
              <a:t> Layer Connection</a:t>
            </a:r>
            <a:endParaRPr lang="en-GB" b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4.1.1.1</a:t>
            </a:r>
            <a:r>
              <a:rPr lang="en-US" baseline="0" dirty="0" smtClean="0">
                <a:latin typeface="Arial" charset="0"/>
              </a:rPr>
              <a:t> – Types of Connections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2519018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4.4.2 – WAN Topologies</a:t>
            </a:r>
          </a:p>
          <a:p>
            <a:r>
              <a:rPr lang="en-US" dirty="0" smtClean="0"/>
              <a:t>4.4.2.3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Logical Point-to-Point Topology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88362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4.4.3 – LAN Topologies</a:t>
            </a:r>
          </a:p>
          <a:p>
            <a:r>
              <a:rPr lang="en-US" dirty="0" smtClean="0"/>
              <a:t>4.4.3.1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Physical LAN Topologies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05704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4.4.3 – LAN Topologies</a:t>
            </a:r>
          </a:p>
          <a:p>
            <a:r>
              <a:rPr lang="en-US" dirty="0" smtClean="0"/>
              <a:t>4.4.3.2–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Half and Full Duplex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24359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4.4.3 – LAN Topologies</a:t>
            </a:r>
          </a:p>
          <a:p>
            <a:r>
              <a:rPr lang="en-US" dirty="0" smtClean="0"/>
              <a:t>4.4.3.2–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Half and Full Duplex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92268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4.4.3 – LAN Topologies</a:t>
            </a:r>
          </a:p>
          <a:p>
            <a:r>
              <a:rPr lang="en-US" dirty="0" smtClean="0"/>
              <a:t>4.4.3.3–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 Access Control Methods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48114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4.4.3 – LAN Topologies</a:t>
            </a:r>
          </a:p>
          <a:p>
            <a:r>
              <a:rPr lang="en-US" dirty="0" smtClean="0"/>
              <a:t>4.4.3.3–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 Access Control Methods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4249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4.4.3 – LAN Topologies</a:t>
            </a:r>
          </a:p>
          <a:p>
            <a:r>
              <a:rPr lang="en-US" dirty="0" smtClean="0"/>
              <a:t>4.4.3.4–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Contention-based Access - CSMA/CD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5227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4.4.3 – LAN Topologies</a:t>
            </a:r>
          </a:p>
          <a:p>
            <a:r>
              <a:rPr lang="en-US" dirty="0" smtClean="0"/>
              <a:t>4.4.3.5–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Contention-based Access - CSMA/CA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32168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4.4.4 – Data Link</a:t>
            </a:r>
            <a:r>
              <a:rPr lang="en-US" baseline="0" dirty="0" smtClean="0"/>
              <a:t> Frame</a:t>
            </a:r>
            <a:endParaRPr lang="en-US" dirty="0" smtClean="0"/>
          </a:p>
          <a:p>
            <a:r>
              <a:rPr lang="en-US" dirty="0" smtClean="0"/>
              <a:t>4.4.4.1–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Frame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84125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4.4.4 – Data Link</a:t>
            </a:r>
            <a:r>
              <a:rPr lang="en-US" baseline="0" dirty="0" smtClean="0"/>
              <a:t> Frame</a:t>
            </a:r>
            <a:endParaRPr lang="en-US" dirty="0" smtClean="0"/>
          </a:p>
          <a:p>
            <a:r>
              <a:rPr lang="en-US" dirty="0" smtClean="0"/>
              <a:t>4.4.4.2–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 Fields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980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4.1 – Physical Layer Protocols</a:t>
            </a:r>
          </a:p>
          <a:p>
            <a:pPr>
              <a:buFontTx/>
              <a:buNone/>
            </a:pPr>
            <a:r>
              <a:rPr lang="en-US" sz="1200" b="0" dirty="0" smtClean="0"/>
              <a:t>4.1.1 – Physical</a:t>
            </a:r>
            <a:r>
              <a:rPr lang="en-US" sz="1200" b="0" baseline="0" dirty="0" smtClean="0"/>
              <a:t> Layer Connection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4.1.1.2</a:t>
            </a:r>
            <a:r>
              <a:rPr lang="en-US" baseline="0" dirty="0" smtClean="0">
                <a:latin typeface="Arial" charset="0"/>
              </a:rPr>
              <a:t> – Network Interface Cards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9090613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4.4.4 – Data Link</a:t>
            </a:r>
            <a:r>
              <a:rPr lang="en-US" baseline="0" dirty="0" smtClean="0"/>
              <a:t> Frame</a:t>
            </a:r>
            <a:endParaRPr lang="en-US" dirty="0" smtClean="0"/>
          </a:p>
          <a:p>
            <a:r>
              <a:rPr lang="en-US" dirty="0" smtClean="0"/>
              <a:t>4.4.4.4–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 2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Addresses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12938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4.4 – Media Access</a:t>
            </a:r>
            <a:r>
              <a:rPr lang="en-US" sz="1200" b="0" baseline="0" dirty="0" smtClean="0"/>
              <a:t> Control</a:t>
            </a:r>
            <a:endParaRPr lang="en-US" dirty="0" smtClean="0"/>
          </a:p>
          <a:p>
            <a:r>
              <a:rPr lang="en-US" dirty="0" smtClean="0"/>
              <a:t>4.4.4 – Data Link</a:t>
            </a:r>
            <a:r>
              <a:rPr lang="en-US" baseline="0" dirty="0" smtClean="0"/>
              <a:t> Frame</a:t>
            </a:r>
            <a:endParaRPr lang="en-US" dirty="0" smtClean="0"/>
          </a:p>
          <a:p>
            <a:r>
              <a:rPr lang="en-US" dirty="0" smtClean="0"/>
              <a:t>4.4.4.5</a:t>
            </a:r>
            <a:r>
              <a:rPr lang="en-US" baseline="0" dirty="0" smtClean="0"/>
              <a:t> </a:t>
            </a:r>
            <a:r>
              <a:rPr lang="en-US" dirty="0" smtClean="0"/>
              <a:t>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 and WAN Frames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73771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 – Network Access</a:t>
            </a:r>
          </a:p>
          <a:p>
            <a:r>
              <a:rPr lang="en-US" dirty="0" smtClean="0"/>
              <a:t>4.5 – Summary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006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63</a:t>
            </a:fld>
            <a:endParaRPr lang="en-U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4.5 – Summary</a:t>
            </a:r>
          </a:p>
          <a:p>
            <a:r>
              <a:rPr lang="en-US" dirty="0" smtClean="0"/>
              <a:t>4.5.1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Conclusion 	</a:t>
            </a:r>
            <a:endParaRPr lang="en-US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 smtClean="0"/>
              <a:t>4.5.1.2 </a:t>
            </a:r>
            <a:r>
              <a:rPr lang="en-US" dirty="0" smtClean="0"/>
              <a:t>Chapter 4: Network Access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3593622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64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1575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65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35063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66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52181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67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598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4.1 – Physical</a:t>
            </a:r>
            <a:r>
              <a:rPr lang="en-US" sz="1200" b="0" baseline="0" dirty="0" smtClean="0"/>
              <a:t> Layer Protocols</a:t>
            </a:r>
          </a:p>
          <a:p>
            <a:pPr>
              <a:buFontTx/>
              <a:buNone/>
            </a:pPr>
            <a:r>
              <a:rPr lang="en-US" sz="1200" b="0" baseline="0" dirty="0" smtClean="0"/>
              <a:t>4.1.2 – Purpose of the Physical Layer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4.1.2.1</a:t>
            </a:r>
            <a:r>
              <a:rPr lang="en-US" baseline="0" dirty="0" smtClean="0">
                <a:latin typeface="Arial" charset="0"/>
              </a:rPr>
              <a:t> – The Physical Layer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79818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4.1 – Physical</a:t>
            </a:r>
            <a:r>
              <a:rPr lang="en-US" sz="1200" b="0" baseline="0" dirty="0" smtClean="0"/>
              <a:t> Layer Protocols</a:t>
            </a:r>
          </a:p>
          <a:p>
            <a:pPr>
              <a:buFontTx/>
              <a:buNone/>
            </a:pPr>
            <a:r>
              <a:rPr lang="en-US" sz="1200" b="0" baseline="0" dirty="0" smtClean="0"/>
              <a:t>4.1.2 – Purpose of the Physical Layer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4.1.2.2</a:t>
            </a:r>
            <a:r>
              <a:rPr lang="en-US" baseline="0" dirty="0" smtClean="0">
                <a:latin typeface="Arial" charset="0"/>
              </a:rPr>
              <a:t> – Physical Layer Media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9152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4.1 – Physical</a:t>
            </a:r>
            <a:r>
              <a:rPr lang="en-US" sz="1200" b="0" baseline="0" dirty="0" smtClean="0"/>
              <a:t> Layer Protocols</a:t>
            </a:r>
          </a:p>
          <a:p>
            <a:pPr>
              <a:buFontTx/>
              <a:buNone/>
            </a:pPr>
            <a:r>
              <a:rPr lang="en-US" sz="1200" b="0" baseline="0" dirty="0" smtClean="0"/>
              <a:t>4.1.2 – Purpose of the Physical Layer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4.1.2.3</a:t>
            </a:r>
            <a:r>
              <a:rPr lang="en-US" baseline="0" dirty="0" smtClean="0">
                <a:latin typeface="Arial" charset="0"/>
              </a:rPr>
              <a:t> – Physical Layer Standards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16310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dirty="0" smtClean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 smtClean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 smtClean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iming>
    <p:tnLst>
      <p:par>
        <p:cTn id="1" dur="indefinite" restart="never" nodeType="tmRoot"/>
      </p:par>
    </p:tnLst>
  </p:timing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4: Network Access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2368954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Introduction to Networks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72033" y="988182"/>
            <a:ext cx="3261744" cy="4155318"/>
          </a:xfrm>
        </p:spPr>
        <p:txBody>
          <a:bodyPr/>
          <a:lstStyle/>
          <a:p>
            <a:r>
              <a:rPr lang="en-US" altLang="ja-JP" dirty="0" smtClean="0"/>
              <a:t>Encoding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ethod </a:t>
            </a:r>
            <a:r>
              <a:rPr lang="en-US" dirty="0"/>
              <a:t>of converting a stream of data bits into a predefined "</a:t>
            </a:r>
            <a:r>
              <a:rPr lang="en-US" dirty="0" smtClean="0"/>
              <a:t>code”.</a:t>
            </a:r>
          </a:p>
          <a:p>
            <a:pPr marL="169863" lvl="1" indent="-169863">
              <a:spcBef>
                <a:spcPts val="600"/>
              </a:spcBef>
              <a:spcAft>
                <a:spcPts val="600"/>
              </a:spcAft>
              <a:buSzPct val="90000"/>
              <a:buFont typeface="Wingdings" panose="05000000000000000000" pitchFamily="2" charset="2"/>
              <a:buChar char="§"/>
            </a:pPr>
            <a:r>
              <a:rPr lang="en-US" sz="1500" dirty="0" smtClean="0"/>
              <a:t>Signaling Method</a:t>
            </a:r>
          </a:p>
          <a:p>
            <a:pPr lvl="1">
              <a:buSzPct val="90000"/>
            </a:pPr>
            <a:r>
              <a:rPr lang="en-US" dirty="0"/>
              <a:t>Method of representing the </a:t>
            </a:r>
            <a:r>
              <a:rPr lang="en-US" dirty="0" smtClean="0"/>
              <a:t>bits. </a:t>
            </a:r>
            <a:endParaRPr lang="en-US" dirty="0"/>
          </a:p>
          <a:p>
            <a:pPr lvl="1">
              <a:buSzPct val="90000"/>
            </a:pPr>
            <a:r>
              <a:rPr lang="en-US" dirty="0"/>
              <a:t>Physical layer standards must define what type of signal represents a "1" and what type of signal represents a "</a:t>
            </a:r>
            <a:r>
              <a:rPr lang="en-US" dirty="0" smtClean="0"/>
              <a:t>0”.</a:t>
            </a:r>
            <a:endParaRPr lang="en-US" dirty="0"/>
          </a:p>
          <a:p>
            <a:pPr lvl="1">
              <a:buSzPct val="90000"/>
            </a:pPr>
            <a:r>
              <a:rPr lang="en-US" dirty="0"/>
              <a:t>Long pulse might represent a 1 whereas a short pulse represents a </a:t>
            </a:r>
            <a:r>
              <a:rPr lang="en-US" dirty="0" smtClean="0"/>
              <a:t>0.</a:t>
            </a: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2228"/>
            <a:ext cx="9144000" cy="757551"/>
          </a:xfrm>
        </p:spPr>
        <p:txBody>
          <a:bodyPr/>
          <a:lstStyle/>
          <a:p>
            <a:r>
              <a:rPr lang="en-US" sz="1600" dirty="0"/>
              <a:t>Physical Layer </a:t>
            </a:r>
            <a:r>
              <a:rPr lang="en-US" sz="1600" dirty="0" smtClean="0"/>
              <a:t>Characteristics</a:t>
            </a:r>
            <a:br>
              <a:rPr lang="en-US" sz="1600" dirty="0" smtClean="0"/>
            </a:br>
            <a:r>
              <a:rPr lang="en-US" altLang="en-US" dirty="0" smtClean="0"/>
              <a:t>Functions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809" y="689136"/>
            <a:ext cx="2806976" cy="21874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3390" y="2498904"/>
            <a:ext cx="3392085" cy="24553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12785" y="1215245"/>
            <a:ext cx="2401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The transition occurs at the middle of each bit period.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3895530" y="2982852"/>
            <a:ext cx="15378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Modulation is the process by which the characteristic of one wave (the signal) modifies another wave (the carrier).</a:t>
            </a:r>
          </a:p>
        </p:txBody>
      </p:sp>
    </p:spTree>
    <p:extLst>
      <p:ext uri="{BB962C8B-B14F-4D97-AF65-F5344CB8AC3E}">
        <p14:creationId xmlns:p14="http://schemas.microsoft.com/office/powerpoint/2010/main" val="9966619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8853286" cy="1758726"/>
          </a:xfrm>
        </p:spPr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apacity </a:t>
            </a:r>
            <a:r>
              <a:rPr lang="en-US" dirty="0"/>
              <a:t>of a medium to carry data. </a:t>
            </a:r>
            <a:endParaRPr lang="en-US" dirty="0" smtClean="0"/>
          </a:p>
          <a:p>
            <a:r>
              <a:rPr lang="en-US" dirty="0" smtClean="0"/>
              <a:t>Digital </a:t>
            </a:r>
            <a:r>
              <a:rPr lang="en-US" dirty="0"/>
              <a:t>bandwidth measures the amount of data that can flow from one place to another in a given amount of </a:t>
            </a:r>
            <a:r>
              <a:rPr lang="en-US" dirty="0" smtClean="0"/>
              <a:t>time.</a:t>
            </a:r>
          </a:p>
          <a:p>
            <a:r>
              <a:rPr lang="en-US" dirty="0"/>
              <a:t>Bandwidth is sometimes thought of as the speed that bits travel, however this is not accurate. </a:t>
            </a:r>
            <a:r>
              <a:rPr lang="en-US" dirty="0" smtClean="0"/>
              <a:t>In both </a:t>
            </a:r>
            <a:r>
              <a:rPr lang="en-US" dirty="0"/>
              <a:t>10Mb/s and 100Mb/s Ethernet, the bits are sent at the speed of electricity. The difference is the number of bits that are transmitted per second.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Physical Layer </a:t>
            </a:r>
            <a:r>
              <a:rPr lang="en-US" sz="1600" dirty="0" smtClean="0"/>
              <a:t>Characteristics</a:t>
            </a:r>
            <a:br>
              <a:rPr lang="en-US" sz="1600" dirty="0" smtClean="0"/>
            </a:br>
            <a:r>
              <a:rPr lang="en-US" altLang="en-US" dirty="0" smtClean="0"/>
              <a:t>Bandwidth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65" y="2700493"/>
            <a:ext cx="8787483" cy="186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3945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30479" y="829263"/>
            <a:ext cx="3738822" cy="3968679"/>
          </a:xfrm>
        </p:spPr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easure </a:t>
            </a:r>
            <a:r>
              <a:rPr lang="en-US" dirty="0"/>
              <a:t>of the transfer of bits across the media over a given period of </a:t>
            </a:r>
            <a:r>
              <a:rPr lang="en-US" dirty="0" smtClean="0"/>
              <a:t>time.</a:t>
            </a:r>
          </a:p>
          <a:p>
            <a:r>
              <a:rPr lang="en-US" dirty="0"/>
              <a:t>U</a:t>
            </a:r>
            <a:r>
              <a:rPr lang="en-US" dirty="0" smtClean="0"/>
              <a:t>sually </a:t>
            </a:r>
            <a:r>
              <a:rPr lang="en-US" dirty="0"/>
              <a:t>does not match the specified bandwidth in physical layer </a:t>
            </a:r>
            <a:r>
              <a:rPr lang="en-US" dirty="0" smtClean="0"/>
              <a:t>implementations due to many factors.</a:t>
            </a:r>
          </a:p>
          <a:p>
            <a:pPr lvl="1"/>
            <a:r>
              <a:rPr lang="en-US" altLang="ja-JP" dirty="0" smtClean="0"/>
              <a:t>Amount of traffic</a:t>
            </a:r>
          </a:p>
          <a:p>
            <a:pPr lvl="1"/>
            <a:r>
              <a:rPr lang="en-US" altLang="ja-JP" dirty="0" smtClean="0"/>
              <a:t>Type of traffic</a:t>
            </a:r>
          </a:p>
          <a:p>
            <a:pPr lvl="1"/>
            <a:r>
              <a:rPr lang="en-US" altLang="ja-JP" dirty="0" smtClean="0"/>
              <a:t>Latency created by network devices encountered between source and destination</a:t>
            </a:r>
          </a:p>
          <a:p>
            <a:r>
              <a:rPr lang="en-US" b="1" dirty="0" err="1" smtClean="0"/>
              <a:t>Goodput</a:t>
            </a:r>
            <a:r>
              <a:rPr lang="en-US" dirty="0" smtClean="0"/>
              <a:t> </a:t>
            </a:r>
            <a:r>
              <a:rPr lang="en-US" dirty="0"/>
              <a:t>is throughput minus traffic overhead for establishing sessions, acknowledgments, and encapsulation.</a:t>
            </a:r>
            <a:r>
              <a:rPr lang="en-US" altLang="ja-JP" dirty="0" smtClean="0"/>
              <a:t>                                 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Physical Layer </a:t>
            </a:r>
            <a:r>
              <a:rPr lang="en-US" sz="1600" dirty="0" smtClean="0"/>
              <a:t>Characteristics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Throughput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778" y="798944"/>
            <a:ext cx="4483993" cy="396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7970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928599"/>
            <a:ext cx="8853286" cy="402566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figure shows different types of interfaces and ports available on a </a:t>
            </a:r>
            <a:r>
              <a:rPr lang="en-US" dirty="0" smtClean="0"/>
              <a:t>1941 router.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Physical Layer </a:t>
            </a:r>
            <a:r>
              <a:rPr lang="en-US" sz="1600" dirty="0" smtClean="0"/>
              <a:t>Characteristics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Types of Physical Media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615" y="1296576"/>
            <a:ext cx="6028186" cy="378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715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sz="4000" dirty="0" smtClean="0"/>
              <a:t>4.2 Network Media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428486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Copper Cabling</a:t>
            </a:r>
            <a:br>
              <a:rPr lang="en-US" altLang="en-US" sz="1600" dirty="0" smtClean="0"/>
            </a:br>
            <a:r>
              <a:rPr lang="en-US" dirty="0">
                <a:latin typeface="Arial" charset="0"/>
              </a:rPr>
              <a:t>Characteristics of Copper </a:t>
            </a:r>
            <a:r>
              <a:rPr lang="en-US" dirty="0" smtClean="0">
                <a:latin typeface="Arial" charset="0"/>
              </a:rPr>
              <a:t>Media</a:t>
            </a:r>
            <a:endParaRPr lang="en-CA" altLang="en-US" sz="1800" dirty="0" smtClean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7" y="798944"/>
            <a:ext cx="4472313" cy="4157369"/>
          </a:xfrm>
        </p:spPr>
        <p:txBody>
          <a:bodyPr/>
          <a:lstStyle/>
          <a:p>
            <a:r>
              <a:rPr lang="en-US" sz="1400" dirty="0" smtClean="0"/>
              <a:t>Transmitted </a:t>
            </a:r>
            <a:r>
              <a:rPr lang="en-US" sz="1400" dirty="0"/>
              <a:t>on copper cables as electrical </a:t>
            </a:r>
            <a:r>
              <a:rPr lang="en-US" sz="1400" dirty="0" smtClean="0"/>
              <a:t>pulses.</a:t>
            </a:r>
            <a:endParaRPr lang="en-US" altLang="en-US" sz="1400" dirty="0"/>
          </a:p>
          <a:p>
            <a:r>
              <a:rPr lang="en-US" sz="1400" dirty="0" smtClean="0"/>
              <a:t>Attenuation - the </a:t>
            </a:r>
            <a:r>
              <a:rPr lang="en-US" sz="1400" dirty="0"/>
              <a:t>longer the signal travels, the more it </a:t>
            </a:r>
            <a:r>
              <a:rPr lang="en-US" sz="1400" dirty="0" smtClean="0"/>
              <a:t>deteriorates.</a:t>
            </a:r>
          </a:p>
          <a:p>
            <a:r>
              <a:rPr lang="en-US" sz="1400" dirty="0" smtClean="0"/>
              <a:t>All </a:t>
            </a:r>
            <a:r>
              <a:rPr lang="en-US" sz="1400" dirty="0"/>
              <a:t>copper media must follow strict distance </a:t>
            </a:r>
            <a:r>
              <a:rPr lang="en-US" sz="1400" dirty="0" smtClean="0"/>
              <a:t>limitations.</a:t>
            </a:r>
            <a:endParaRPr lang="en-CA" sz="1400" dirty="0"/>
          </a:p>
          <a:p>
            <a:r>
              <a:rPr lang="en-CA" sz="1400" dirty="0"/>
              <a:t>Electromagnetic interference (EMI) or radio frequency interference (RFI) - </a:t>
            </a:r>
            <a:r>
              <a:rPr lang="en-CA" sz="1400" dirty="0" smtClean="0"/>
              <a:t>distorts </a:t>
            </a:r>
            <a:r>
              <a:rPr lang="en-CA" sz="1400" dirty="0"/>
              <a:t>and </a:t>
            </a:r>
            <a:r>
              <a:rPr lang="en-CA" sz="1400" dirty="0" smtClean="0"/>
              <a:t>corrupts </a:t>
            </a:r>
            <a:r>
              <a:rPr lang="en-CA" sz="1400" dirty="0"/>
              <a:t>the data signals being carried by copper </a:t>
            </a:r>
            <a:r>
              <a:rPr lang="en-CA" sz="1400" dirty="0" smtClean="0"/>
              <a:t>media.</a:t>
            </a:r>
          </a:p>
          <a:p>
            <a:pPr lvl="1"/>
            <a:r>
              <a:rPr lang="en-CA" sz="1300" dirty="0" smtClean="0"/>
              <a:t>To counter copper cables wrapped in shielding.</a:t>
            </a:r>
          </a:p>
          <a:p>
            <a:r>
              <a:rPr lang="en-CA" sz="1400" dirty="0"/>
              <a:t>Crosstalk </a:t>
            </a:r>
            <a:r>
              <a:rPr lang="en-CA" sz="1400" dirty="0" smtClean="0"/>
              <a:t>- disturbance </a:t>
            </a:r>
            <a:r>
              <a:rPr lang="en-CA" sz="1400" dirty="0"/>
              <a:t>caused by the electric or magnetic fields of a signal on one wire to the signal in an adjacent </a:t>
            </a:r>
            <a:r>
              <a:rPr lang="en-CA" sz="1400" dirty="0" smtClean="0"/>
              <a:t>wire.</a:t>
            </a:r>
          </a:p>
          <a:p>
            <a:pPr lvl="1"/>
            <a:r>
              <a:rPr lang="en-CA" sz="1300" dirty="0" smtClean="0"/>
              <a:t>To cancel crosstalk opposing </a:t>
            </a:r>
            <a:r>
              <a:rPr lang="en-CA" sz="1300" dirty="0"/>
              <a:t>circuit wire pairs twisted </a:t>
            </a:r>
            <a:r>
              <a:rPr lang="en-CA" sz="1300" dirty="0" smtClean="0"/>
              <a:t>together.</a:t>
            </a:r>
            <a:endParaRPr lang="en-US" altLang="en-US" sz="1400" b="1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5925" y="1267489"/>
            <a:ext cx="4748075" cy="3218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41229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Copper Cabling</a:t>
            </a:r>
            <a:br>
              <a:rPr lang="en-US" altLang="en-US" sz="1600" dirty="0" smtClean="0"/>
            </a:br>
            <a:r>
              <a:rPr lang="en-US" dirty="0"/>
              <a:t>Copper Media</a:t>
            </a:r>
            <a:endParaRPr lang="en-CA" altLang="en-US" sz="1800" dirty="0" smtClean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798945"/>
            <a:ext cx="8853286" cy="373408"/>
          </a:xfrm>
        </p:spPr>
        <p:txBody>
          <a:bodyPr/>
          <a:lstStyle/>
          <a:p>
            <a:pPr marL="0" indent="0" algn="ctr">
              <a:buNone/>
            </a:pPr>
            <a:r>
              <a:rPr lang="en-US" sz="1600" dirty="0"/>
              <a:t>There are three main types of copper media used in </a:t>
            </a:r>
            <a:r>
              <a:rPr lang="en-US" sz="1600" dirty="0" smtClean="0"/>
              <a:t>networking.</a:t>
            </a:r>
            <a:endParaRPr lang="en-CA" altLang="en-US" sz="1600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803" y="1172352"/>
            <a:ext cx="4803810" cy="3878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88037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Copper Cabling</a:t>
            </a:r>
            <a:br>
              <a:rPr lang="en-US" altLang="en-US" sz="1600" dirty="0" smtClean="0"/>
            </a:br>
            <a:r>
              <a:rPr lang="en-US" dirty="0"/>
              <a:t>Unshielded Twisted-Pair Cable</a:t>
            </a:r>
            <a:endParaRPr lang="en-CA" altLang="en-US" sz="1800" dirty="0" smtClean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802758"/>
            <a:ext cx="8853286" cy="4155319"/>
          </a:xfrm>
        </p:spPr>
        <p:txBody>
          <a:bodyPr/>
          <a:lstStyle/>
          <a:p>
            <a:r>
              <a:rPr lang="en-US" dirty="0" smtClean="0"/>
              <a:t>UTP cabling </a:t>
            </a:r>
            <a:r>
              <a:rPr lang="en-US" dirty="0"/>
              <a:t>is the most common networking </a:t>
            </a:r>
            <a:r>
              <a:rPr lang="en-US" dirty="0" smtClean="0"/>
              <a:t>media.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erminated </a:t>
            </a:r>
            <a:r>
              <a:rPr lang="en-US" dirty="0"/>
              <a:t>with RJ-45 </a:t>
            </a:r>
            <a:r>
              <a:rPr lang="en-US" dirty="0" smtClean="0"/>
              <a:t>connectors.</a:t>
            </a:r>
          </a:p>
          <a:p>
            <a:pPr lvl="1"/>
            <a:r>
              <a:rPr lang="en-US" dirty="0" smtClean="0"/>
              <a:t>Used </a:t>
            </a:r>
            <a:r>
              <a:rPr lang="en-US" dirty="0"/>
              <a:t>for interconnecting network hosts with </a:t>
            </a:r>
            <a:r>
              <a:rPr lang="en-US" dirty="0" smtClean="0"/>
              <a:t>networking devices such </a:t>
            </a:r>
            <a:r>
              <a:rPr lang="en-US" dirty="0"/>
              <a:t>as </a:t>
            </a:r>
            <a:r>
              <a:rPr lang="en-US" dirty="0" smtClean="0"/>
              <a:t>switches.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onsists </a:t>
            </a:r>
            <a:r>
              <a:rPr lang="en-US" dirty="0"/>
              <a:t>of four pairs of color-coded wires that have been twisted together </a:t>
            </a:r>
            <a:r>
              <a:rPr lang="en-US" dirty="0" smtClean="0"/>
              <a:t>to help </a:t>
            </a:r>
            <a:r>
              <a:rPr lang="en-US" dirty="0"/>
              <a:t>protect against signal interference from other </a:t>
            </a:r>
            <a:r>
              <a:rPr lang="en-US" dirty="0" smtClean="0"/>
              <a:t>wires.</a:t>
            </a:r>
            <a:endParaRPr lang="en-US" dirty="0"/>
          </a:p>
          <a:p>
            <a:pPr lvl="1"/>
            <a:r>
              <a:rPr lang="en-US" dirty="0" smtClean="0"/>
              <a:t>Color </a:t>
            </a:r>
            <a:r>
              <a:rPr lang="en-US" dirty="0"/>
              <a:t>codes </a:t>
            </a:r>
            <a:r>
              <a:rPr lang="en-US" dirty="0" smtClean="0"/>
              <a:t>aid </a:t>
            </a:r>
            <a:r>
              <a:rPr lang="en-US" dirty="0"/>
              <a:t>in cable </a:t>
            </a:r>
            <a:r>
              <a:rPr lang="en-US" dirty="0" smtClean="0"/>
              <a:t>termination.</a:t>
            </a:r>
            <a:endParaRPr lang="en-US" dirty="0"/>
          </a:p>
          <a:p>
            <a:endParaRPr lang="en-CA" altLang="en-US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8817" y="2114762"/>
            <a:ext cx="5538534" cy="3028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84474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Copper Cabling</a:t>
            </a:r>
            <a:br>
              <a:rPr lang="en-US" altLang="en-US" sz="1600" dirty="0" smtClean="0"/>
            </a:br>
            <a:r>
              <a:rPr lang="en-US" dirty="0"/>
              <a:t>Shielded Twisted-Pair (STP) Cable</a:t>
            </a:r>
            <a:endParaRPr lang="en-CA" altLang="en-US" sz="1800" dirty="0" smtClean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815" y="1106171"/>
            <a:ext cx="4302038" cy="3247168"/>
          </a:xfrm>
        </p:spPr>
        <p:txBody>
          <a:bodyPr/>
          <a:lstStyle/>
          <a:p>
            <a:r>
              <a:rPr lang="en-US" dirty="0" smtClean="0"/>
              <a:t>STP </a:t>
            </a:r>
            <a:r>
              <a:rPr lang="en-US" dirty="0"/>
              <a:t>provides better noise protection than </a:t>
            </a:r>
            <a:r>
              <a:rPr lang="en-US" dirty="0" smtClean="0"/>
              <a:t>UTP.</a:t>
            </a:r>
          </a:p>
          <a:p>
            <a:r>
              <a:rPr lang="en-US" dirty="0" smtClean="0"/>
              <a:t>STP </a:t>
            </a:r>
            <a:r>
              <a:rPr lang="en-US" dirty="0"/>
              <a:t>cable is significantly more expensive and difficult to </a:t>
            </a:r>
            <a:r>
              <a:rPr lang="en-US" dirty="0" smtClean="0"/>
              <a:t>install.</a:t>
            </a:r>
          </a:p>
          <a:p>
            <a:r>
              <a:rPr lang="en-US" dirty="0" smtClean="0"/>
              <a:t>Uses </a:t>
            </a:r>
            <a:r>
              <a:rPr lang="en-US" dirty="0"/>
              <a:t>an RJ-45 </a:t>
            </a:r>
            <a:r>
              <a:rPr lang="en-US" dirty="0" smtClean="0"/>
              <a:t>connector.</a:t>
            </a:r>
            <a:endParaRPr lang="en-US" dirty="0"/>
          </a:p>
          <a:p>
            <a:r>
              <a:rPr lang="en-US" dirty="0" smtClean="0"/>
              <a:t>Combines the </a:t>
            </a:r>
            <a:r>
              <a:rPr lang="en-US" dirty="0"/>
              <a:t>techniques of shielding to counter EMI and RFI, and wire twisting to counter </a:t>
            </a:r>
            <a:r>
              <a:rPr lang="en-US" dirty="0" smtClean="0"/>
              <a:t>crosstalk.</a:t>
            </a:r>
          </a:p>
          <a:p>
            <a:r>
              <a:rPr lang="en-US" dirty="0" smtClean="0"/>
              <a:t>Uses four </a:t>
            </a:r>
            <a:r>
              <a:rPr lang="en-US" dirty="0"/>
              <a:t>pairs of wires, each wrapped in a foil shield, which are then wrapped in an overall metallic braid or </a:t>
            </a:r>
            <a:r>
              <a:rPr lang="en-US" dirty="0" smtClean="0"/>
              <a:t>foil.</a:t>
            </a:r>
            <a:endParaRPr lang="en-US" dirty="0"/>
          </a:p>
          <a:p>
            <a:endParaRPr lang="en-CA" altLang="en-US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6651" y="1106171"/>
            <a:ext cx="4450207" cy="3081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27428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7202" y="1046921"/>
            <a:ext cx="4060067" cy="31822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Copper Cabling</a:t>
            </a:r>
            <a:br>
              <a:rPr lang="en-US" altLang="en-US" sz="1600" dirty="0" smtClean="0"/>
            </a:br>
            <a:r>
              <a:rPr lang="en-US" dirty="0"/>
              <a:t>Coaxial Cable</a:t>
            </a:r>
            <a:endParaRPr lang="en-CA" altLang="en-US" sz="1800" dirty="0" smtClean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98945"/>
            <a:ext cx="5327373" cy="3998342"/>
          </a:xfrm>
        </p:spPr>
        <p:txBody>
          <a:bodyPr/>
          <a:lstStyle/>
          <a:p>
            <a:r>
              <a:rPr lang="en-US" dirty="0" smtClean="0"/>
              <a:t>Coax consists of: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copper conductor used to transmit the electronic signals.</a:t>
            </a:r>
          </a:p>
          <a:p>
            <a:pPr lvl="1"/>
            <a:r>
              <a:rPr lang="en-US" dirty="0"/>
              <a:t>A layer of flexible plastic insulation surrounding a copper conductor.</a:t>
            </a:r>
          </a:p>
          <a:p>
            <a:pPr lvl="1"/>
            <a:r>
              <a:rPr lang="en-US" dirty="0"/>
              <a:t>The insulating material is surrounded in a woven copper braid, or metallic foil, that acts as the second wire in the circuit and as a shield for the inner conductor. </a:t>
            </a:r>
          </a:p>
          <a:p>
            <a:pPr lvl="1"/>
            <a:r>
              <a:rPr lang="en-US" dirty="0"/>
              <a:t>The entire cable is covered with a cable jacket to prevent minor physical damage.</a:t>
            </a:r>
          </a:p>
          <a:p>
            <a:r>
              <a:rPr lang="en-US" dirty="0"/>
              <a:t>UTP cable has essentially replaced coaxial cable in modern Ethernet </a:t>
            </a:r>
            <a:r>
              <a:rPr lang="en-US" dirty="0" smtClean="0"/>
              <a:t>installations but is used in:</a:t>
            </a:r>
            <a:endParaRPr lang="en-US" dirty="0"/>
          </a:p>
          <a:p>
            <a:pPr lvl="1"/>
            <a:r>
              <a:rPr lang="en-US" dirty="0"/>
              <a:t>Wireless installations: Coaxial cables attach antennas to wireless </a:t>
            </a:r>
            <a:r>
              <a:rPr lang="en-US" dirty="0" smtClean="0"/>
              <a:t>devices.</a:t>
            </a:r>
          </a:p>
          <a:p>
            <a:pPr lvl="1"/>
            <a:r>
              <a:rPr lang="en-US" dirty="0" smtClean="0"/>
              <a:t>Cable </a:t>
            </a:r>
            <a:r>
              <a:rPr lang="en-US" dirty="0"/>
              <a:t>Internet </a:t>
            </a:r>
            <a:r>
              <a:rPr lang="en-US" dirty="0" smtClean="0"/>
              <a:t>installations</a:t>
            </a:r>
            <a:r>
              <a:rPr lang="en-US" dirty="0"/>
              <a:t/>
            </a:r>
            <a:br>
              <a:rPr lang="en-US" dirty="0"/>
            </a:br>
            <a:endParaRPr lang="en-CA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055371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sz="1600" dirty="0"/>
              <a:t>4</a:t>
            </a:r>
            <a:r>
              <a:rPr lang="en-CA" sz="1600" dirty="0" smtClean="0"/>
              <a:t>.1 </a:t>
            </a:r>
            <a:r>
              <a:rPr lang="en-CA" sz="1600" dirty="0"/>
              <a:t>Physical Layer Protocols</a:t>
            </a:r>
            <a:endParaRPr lang="en-CA" sz="1600" dirty="0" smtClean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CA" sz="1400" dirty="0"/>
              <a:t>Explain how physical layer protocols and services support communications across data </a:t>
            </a:r>
            <a:r>
              <a:rPr lang="en-CA" sz="1400" dirty="0" smtClean="0"/>
              <a:t>networks</a:t>
            </a:r>
            <a:r>
              <a:rPr lang="en-US" sz="140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Identify device connectivity </a:t>
            </a:r>
            <a:r>
              <a:rPr lang="en-US" sz="1400" dirty="0" smtClean="0"/>
              <a:t>options.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Describe the purpose and functions of the physical layer in the </a:t>
            </a:r>
            <a:r>
              <a:rPr lang="en-US" sz="1400" dirty="0" smtClean="0"/>
              <a:t>network.</a:t>
            </a:r>
            <a:endParaRPr lang="en-US" sz="1400" dirty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Describe basic principles of the physical layer </a:t>
            </a:r>
            <a:r>
              <a:rPr lang="en-US" sz="1400" dirty="0" smtClean="0"/>
              <a:t>standards.</a:t>
            </a:r>
          </a:p>
          <a:p>
            <a:r>
              <a:rPr lang="en-CA" sz="1600" dirty="0"/>
              <a:t>4.2 Network Media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CA" sz="1400" dirty="0"/>
              <a:t>Build a simple network using the appropriate </a:t>
            </a:r>
            <a:r>
              <a:rPr lang="en-CA" sz="1400" dirty="0" smtClean="0"/>
              <a:t>media</a:t>
            </a:r>
            <a:r>
              <a:rPr lang="en-US" sz="1400" dirty="0" smtClean="0"/>
              <a:t>.</a:t>
            </a:r>
            <a:endParaRPr lang="en-US" sz="1400" dirty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Identify the basic characteristics of copper </a:t>
            </a:r>
            <a:r>
              <a:rPr lang="en-US" sz="1400" dirty="0" smtClean="0"/>
              <a:t>cabling.</a:t>
            </a:r>
            <a:endParaRPr lang="en-US" sz="1400" dirty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Build a UTP cable used in Ethernet networks. (scope - does not include cabling area discussion</a:t>
            </a:r>
            <a:r>
              <a:rPr lang="en-US" sz="1400" dirty="0" smtClean="0"/>
              <a:t>)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Describe fiber optic cabling and its main advantages over other media</a:t>
            </a:r>
            <a:r>
              <a:rPr lang="en-US" sz="140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Connect devices using wired and wireless media.</a:t>
            </a:r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Chapter 4 - Sections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7588686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Copper Cabling</a:t>
            </a:r>
            <a:br>
              <a:rPr lang="en-US" altLang="en-US" sz="1600" dirty="0" smtClean="0"/>
            </a:br>
            <a:r>
              <a:rPr lang="en-US" dirty="0"/>
              <a:t>Copper Media Safety</a:t>
            </a:r>
            <a:endParaRPr lang="en-CA" altLang="en-US" sz="1800" dirty="0" smtClean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798944"/>
            <a:ext cx="8853286" cy="34074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Copper media </a:t>
            </a:r>
            <a:r>
              <a:rPr lang="en-US" dirty="0"/>
              <a:t>are susceptible to fire and electrical </a:t>
            </a:r>
            <a:r>
              <a:rPr lang="en-US"/>
              <a:t>hazards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7036" y="1139687"/>
            <a:ext cx="4907344" cy="3963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83044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600" dirty="0">
                <a:latin typeface="Arial" charset="0"/>
              </a:rPr>
              <a:t>UTP Cabling</a:t>
            </a:r>
            <a:br>
              <a:rPr lang="en-US" sz="1600" dirty="0">
                <a:latin typeface="Arial" charset="0"/>
              </a:rPr>
            </a:br>
            <a:r>
              <a:rPr lang="en-US" dirty="0"/>
              <a:t>Properties of UTP Cabling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44065" y="798944"/>
            <a:ext cx="4343452" cy="4155319"/>
          </a:xfrm>
        </p:spPr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onsists </a:t>
            </a:r>
            <a:r>
              <a:rPr lang="en-US" dirty="0"/>
              <a:t>of four pairs of color-coded copper wires that have been twisted together and then encased in a flexible plastic </a:t>
            </a:r>
            <a:r>
              <a:rPr lang="en-US" dirty="0" smtClean="0"/>
              <a:t>sheath.</a:t>
            </a:r>
          </a:p>
          <a:p>
            <a:r>
              <a:rPr lang="en-US" dirty="0" smtClean="0"/>
              <a:t>Small </a:t>
            </a:r>
            <a:r>
              <a:rPr lang="en-US" dirty="0"/>
              <a:t>size can be advantageous during installation.</a:t>
            </a:r>
          </a:p>
          <a:p>
            <a:r>
              <a:rPr lang="en-US" dirty="0"/>
              <a:t>UTP cable does not use shielding to counter the effects of EMI and RFI. </a:t>
            </a:r>
          </a:p>
          <a:p>
            <a:pPr lvl="1"/>
            <a:r>
              <a:rPr lang="en-US" dirty="0"/>
              <a:t>Cancellation: </a:t>
            </a:r>
            <a:r>
              <a:rPr lang="en-US" dirty="0" smtClean="0"/>
              <a:t>When </a:t>
            </a:r>
            <a:r>
              <a:rPr lang="en-US" dirty="0"/>
              <a:t>two wires in an electrical circuit are placed close together, their magnetic fields are the exact opposite of each </a:t>
            </a:r>
            <a:r>
              <a:rPr lang="en-US" dirty="0" smtClean="0"/>
              <a:t>other and cancel </a:t>
            </a:r>
            <a:r>
              <a:rPr lang="en-US" dirty="0"/>
              <a:t>out any outside EMI and RFI signals.</a:t>
            </a:r>
          </a:p>
          <a:p>
            <a:pPr lvl="1"/>
            <a:r>
              <a:rPr lang="en-US" dirty="0" smtClean="0"/>
              <a:t>Varies </a:t>
            </a:r>
            <a:r>
              <a:rPr lang="en-US" dirty="0"/>
              <a:t>the number of twists per wire </a:t>
            </a:r>
            <a:r>
              <a:rPr lang="en-US" dirty="0" smtClean="0"/>
              <a:t>pair</a:t>
            </a:r>
            <a:r>
              <a:rPr lang="en-US" dirty="0"/>
              <a:t> </a:t>
            </a:r>
            <a:r>
              <a:rPr lang="en-US" dirty="0" smtClean="0"/>
              <a:t>to </a:t>
            </a:r>
            <a:r>
              <a:rPr lang="en-US" dirty="0"/>
              <a:t>further enhance the cancellation effect of </a:t>
            </a:r>
            <a:r>
              <a:rPr lang="en-US" dirty="0" smtClean="0"/>
              <a:t>a paired circuit.</a:t>
            </a:r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517" y="316288"/>
            <a:ext cx="3956169" cy="257948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045043" y="1936246"/>
            <a:ext cx="239864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Notice that </a:t>
            </a:r>
            <a:r>
              <a:rPr lang="en-US" sz="1600" dirty="0"/>
              <a:t>the orange/orange white pair is twisted less than the blue/blue white pair. Each colored pair is twisted a different number of times.</a:t>
            </a:r>
          </a:p>
        </p:txBody>
      </p:sp>
    </p:spTree>
    <p:extLst>
      <p:ext uri="{BB962C8B-B14F-4D97-AF65-F5344CB8AC3E}">
        <p14:creationId xmlns:p14="http://schemas.microsoft.com/office/powerpoint/2010/main" val="4008374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600" dirty="0">
                <a:latin typeface="Arial" charset="0"/>
              </a:rPr>
              <a:t>UTP Cabling</a:t>
            </a:r>
            <a:br>
              <a:rPr lang="en-US" sz="1600" dirty="0">
                <a:latin typeface="Arial" charset="0"/>
              </a:rPr>
            </a:br>
            <a:r>
              <a:rPr lang="en-US" dirty="0"/>
              <a:t>UTP Cabling Standards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924" y="798944"/>
            <a:ext cx="2564073" cy="39605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525078" y="477078"/>
            <a:ext cx="5446644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UTP cabling conforms to the standards established by TIA/EIA.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TIA/EIA-568 </a:t>
            </a:r>
            <a:r>
              <a:rPr lang="en-US" sz="1400" dirty="0"/>
              <a:t>stipulates the </a:t>
            </a:r>
            <a:r>
              <a:rPr lang="en-US" sz="1400" dirty="0" smtClean="0"/>
              <a:t>cabling </a:t>
            </a:r>
            <a:r>
              <a:rPr lang="en-US" sz="1400" dirty="0"/>
              <a:t>standards for LAN installations </a:t>
            </a:r>
            <a:endParaRPr lang="en-US" sz="1400" dirty="0" smtClean="0"/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Cat 3 Cable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Used for voice communication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Most often used for phone lines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Cat 5 and 5e Cable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Used for data transmission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Cat5 supports 100 Mb/s and can support 1000Mb/s, but it is not recommended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Cat5e supports 1000 Mb/s 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Cat 6 Cable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Used for data transmission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An added separator is between each pair of wires allowing it to function at higher speeds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Support 1000 Mb/s – 10 Gb/s, though 10 Gb/s is not recommended</a:t>
            </a:r>
          </a:p>
        </p:txBody>
      </p:sp>
    </p:spTree>
    <p:extLst>
      <p:ext uri="{BB962C8B-B14F-4D97-AF65-F5344CB8AC3E}">
        <p14:creationId xmlns:p14="http://schemas.microsoft.com/office/powerpoint/2010/main" val="3327640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600" dirty="0">
                <a:latin typeface="Arial" charset="0"/>
              </a:rPr>
              <a:t>UTP Cabling</a:t>
            </a:r>
            <a:br>
              <a:rPr lang="en-US" sz="1600" dirty="0">
                <a:latin typeface="Arial" charset="0"/>
              </a:rPr>
            </a:br>
            <a:r>
              <a:rPr lang="en-US" dirty="0"/>
              <a:t>UTP Connectors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44065" y="798944"/>
            <a:ext cx="3959160" cy="4155319"/>
          </a:xfrm>
        </p:spPr>
        <p:txBody>
          <a:bodyPr/>
          <a:lstStyle/>
          <a:p>
            <a:r>
              <a:rPr lang="en-US" dirty="0"/>
              <a:t>UTP cable </a:t>
            </a:r>
            <a:r>
              <a:rPr lang="en-US" dirty="0" smtClean="0"/>
              <a:t>terminated </a:t>
            </a:r>
            <a:r>
              <a:rPr lang="en-US" dirty="0"/>
              <a:t>with an RJ-45 connector. </a:t>
            </a:r>
            <a:endParaRPr lang="en-US" dirty="0" smtClean="0"/>
          </a:p>
          <a:p>
            <a:r>
              <a:rPr lang="en-US" dirty="0" smtClean="0"/>
              <a:t>TIA/EIA-568 </a:t>
            </a:r>
            <a:r>
              <a:rPr lang="en-US" dirty="0"/>
              <a:t>standard describes the wire color codes to pin assignments (pinouts) for Ethernet cables.</a:t>
            </a:r>
          </a:p>
          <a:p>
            <a:r>
              <a:rPr lang="en-US" dirty="0" smtClean="0"/>
              <a:t>RJ-45 </a:t>
            </a:r>
            <a:r>
              <a:rPr lang="en-US" dirty="0"/>
              <a:t>connector is the male component, crimped at the end of the cable. </a:t>
            </a:r>
            <a:endParaRPr lang="en-US" dirty="0" smtClean="0"/>
          </a:p>
          <a:p>
            <a:r>
              <a:rPr lang="en-US" dirty="0" smtClean="0"/>
              <a:t>Socket is </a:t>
            </a:r>
            <a:r>
              <a:rPr lang="en-US" dirty="0"/>
              <a:t>the female component of a network device, wall, cubicle partition outlet, or patch panel.</a:t>
            </a:r>
          </a:p>
          <a:p>
            <a:r>
              <a:rPr lang="en-US" dirty="0"/>
              <a:t>E</a:t>
            </a:r>
            <a:r>
              <a:rPr lang="en-US" dirty="0" smtClean="0"/>
              <a:t>ssential </a:t>
            </a:r>
            <a:r>
              <a:rPr lang="en-US" dirty="0"/>
              <a:t>that all copper media terminations be of high quality to ensure optimum performance with current and future network </a:t>
            </a:r>
            <a:r>
              <a:rPr lang="en-US" dirty="0" smtClean="0"/>
              <a:t>technologies.</a:t>
            </a:r>
            <a:endParaRPr lang="en-US" dirty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224" y="310783"/>
            <a:ext cx="4439479" cy="13869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3224" y="1935069"/>
            <a:ext cx="4439479" cy="13098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5243" y="3315302"/>
            <a:ext cx="3791540" cy="163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7046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600" dirty="0">
                <a:latin typeface="Arial" charset="0"/>
              </a:rPr>
              <a:t>UTP Cabling</a:t>
            </a:r>
            <a:br>
              <a:rPr lang="en-US" sz="1600" dirty="0">
                <a:latin typeface="Arial" charset="0"/>
              </a:rPr>
            </a:br>
            <a:r>
              <a:rPr lang="en-US" dirty="0"/>
              <a:t>Types of UTP Cable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205" y="798944"/>
            <a:ext cx="5881428" cy="410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13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600" dirty="0">
                <a:latin typeface="Arial" charset="0"/>
              </a:rPr>
              <a:t>UTP Cabling</a:t>
            </a:r>
            <a:br>
              <a:rPr lang="en-US" sz="1600" dirty="0">
                <a:latin typeface="Arial" charset="0"/>
              </a:rPr>
            </a:br>
            <a:r>
              <a:rPr lang="en-US" dirty="0"/>
              <a:t>Testing UTP Cables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44065" y="950841"/>
            <a:ext cx="3817093" cy="40034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UTP Testing Parameters:</a:t>
            </a:r>
          </a:p>
          <a:p>
            <a:r>
              <a:rPr lang="en-US" dirty="0"/>
              <a:t>Wire map</a:t>
            </a:r>
          </a:p>
          <a:p>
            <a:r>
              <a:rPr lang="en-US" dirty="0"/>
              <a:t>Cable length</a:t>
            </a:r>
          </a:p>
          <a:p>
            <a:r>
              <a:rPr lang="en-US" dirty="0"/>
              <a:t>Signal loss due to attenuation</a:t>
            </a:r>
          </a:p>
          <a:p>
            <a:r>
              <a:rPr lang="en-US" dirty="0" smtClean="0"/>
              <a:t>Crosstalk</a:t>
            </a:r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1158" y="950841"/>
            <a:ext cx="4819650" cy="3223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01893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Fiber Optic </a:t>
            </a:r>
            <a:r>
              <a:rPr lang="en-US" sz="1600" dirty="0" smtClean="0"/>
              <a:t>Cabling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dirty="0"/>
              <a:t>Properties of Fiber Optic Cabling</a:t>
            </a:r>
            <a:endParaRPr lang="en-US" altLang="en-US" dirty="0" smtClean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81670" y="941087"/>
            <a:ext cx="4797286" cy="3432130"/>
          </a:xfrm>
        </p:spPr>
        <p:txBody>
          <a:bodyPr/>
          <a:lstStyle/>
          <a:p>
            <a:r>
              <a:rPr lang="en-US" sz="1600" dirty="0" smtClean="0"/>
              <a:t>Transmits data </a:t>
            </a:r>
            <a:r>
              <a:rPr lang="en-US" sz="1600" dirty="0"/>
              <a:t>over longer distances and at higher </a:t>
            </a:r>
            <a:r>
              <a:rPr lang="en-US" sz="1600" dirty="0" smtClean="0"/>
              <a:t>bandwidths.</a:t>
            </a:r>
          </a:p>
          <a:p>
            <a:r>
              <a:rPr lang="en-US" sz="1600" dirty="0" smtClean="0"/>
              <a:t>Transmit </a:t>
            </a:r>
            <a:r>
              <a:rPr lang="en-US" sz="1600" dirty="0"/>
              <a:t>signals with less attenuation and is completely immune to EMI and </a:t>
            </a:r>
            <a:r>
              <a:rPr lang="en-US" sz="1600" dirty="0" smtClean="0"/>
              <a:t>RFI.</a:t>
            </a:r>
          </a:p>
          <a:p>
            <a:r>
              <a:rPr lang="en-US" sz="1600" dirty="0"/>
              <a:t>U</a:t>
            </a:r>
            <a:r>
              <a:rPr lang="en-US" sz="1600" dirty="0" smtClean="0"/>
              <a:t>sed </a:t>
            </a:r>
            <a:r>
              <a:rPr lang="en-US" sz="1600" dirty="0"/>
              <a:t>to interconnect network devices.</a:t>
            </a:r>
          </a:p>
          <a:p>
            <a:r>
              <a:rPr lang="en-US" sz="1600" dirty="0"/>
              <a:t>F</a:t>
            </a:r>
            <a:r>
              <a:rPr lang="en-US" sz="1600" dirty="0" smtClean="0"/>
              <a:t>lexible</a:t>
            </a:r>
            <a:r>
              <a:rPr lang="en-US" sz="1600" dirty="0"/>
              <a:t>, but extremely thin, transparent strand of very pure glass, not much bigger than a human hair. </a:t>
            </a:r>
            <a:endParaRPr lang="en-US" sz="1600" dirty="0" smtClean="0"/>
          </a:p>
          <a:p>
            <a:r>
              <a:rPr lang="en-US" sz="1600" dirty="0" smtClean="0"/>
              <a:t>Bits </a:t>
            </a:r>
            <a:r>
              <a:rPr lang="en-US" sz="1600" dirty="0"/>
              <a:t>are encoded on the fiber as light </a:t>
            </a:r>
            <a:r>
              <a:rPr lang="en-US" sz="1600" dirty="0" smtClean="0"/>
              <a:t>pulses.</a:t>
            </a:r>
            <a:endParaRPr lang="en-US" sz="16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51" y="947622"/>
            <a:ext cx="2233940" cy="1782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71061" y="2809461"/>
            <a:ext cx="336605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684213">
              <a:buClr>
                <a:schemeClr val="tx2"/>
              </a:buClr>
              <a:buFont typeface="Wingdings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Fiber-optic cabling is now being used in four types of industry:</a:t>
            </a:r>
          </a:p>
          <a:p>
            <a:pPr marL="742950" lvl="1" indent="-285750" defTabSz="684213">
              <a:buClr>
                <a:schemeClr val="tx2"/>
              </a:buClr>
              <a:buFont typeface="Wingdings" charset="2"/>
              <a:buChar char="§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Enterprise Networks</a:t>
            </a:r>
          </a:p>
          <a:p>
            <a:pPr marL="742950" lvl="1" indent="-285750" defTabSz="684213"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Fiber-to-the-Home (</a:t>
            </a:r>
            <a:r>
              <a:rPr lang="en-US" sz="14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FTTH)</a:t>
            </a:r>
            <a:endParaRPr lang="en-US" sz="14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  <a:p>
            <a:pPr marL="742950" lvl="1" indent="-285750" defTabSz="684213"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Long-Haul Networks</a:t>
            </a:r>
          </a:p>
          <a:p>
            <a:pPr marL="742950" lvl="1" indent="-285750" defTabSz="684213"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Submarine Cable </a:t>
            </a:r>
            <a:r>
              <a:rPr lang="en-US" sz="14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Networks</a:t>
            </a:r>
            <a:endParaRPr lang="en-US" altLang="en-US" sz="14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</p:txBody>
      </p:sp>
    </p:spTree>
    <p:extLst>
      <p:ext uri="{BB962C8B-B14F-4D97-AF65-F5344CB8AC3E}">
        <p14:creationId xmlns:p14="http://schemas.microsoft.com/office/powerpoint/2010/main" val="27369468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Fiber Optic </a:t>
            </a:r>
            <a:r>
              <a:rPr lang="en-US" sz="1600" dirty="0" smtClean="0"/>
              <a:t>Cabling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dirty="0"/>
              <a:t>Fiber Media Cable Design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948635"/>
            <a:ext cx="4458848" cy="30660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362096" y="4014641"/>
            <a:ext cx="3734658" cy="6206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58339" y="540182"/>
            <a:ext cx="4586269" cy="9541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Jacket</a:t>
            </a:r>
          </a:p>
          <a:p>
            <a:r>
              <a:rPr lang="en-US" sz="1400" dirty="0" smtClean="0"/>
              <a:t>Protects the fiber against abrasion, moisture, and other contaminants. Composition can vary depending on the cable usage.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458339" y="1495962"/>
            <a:ext cx="4586269" cy="9541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tabLst>
                <a:tab pos="2738438" algn="l"/>
              </a:tabLst>
            </a:pPr>
            <a:r>
              <a:rPr lang="en-US" sz="1400" b="1" dirty="0"/>
              <a:t>Strengthening Material</a:t>
            </a:r>
          </a:p>
          <a:p>
            <a:r>
              <a:rPr lang="en-US" sz="1400" dirty="0"/>
              <a:t>Surrounds the buffer, prevents the fiber cable from being stretched when it is being pulled. </a:t>
            </a:r>
            <a:r>
              <a:rPr lang="en-US" sz="1400" dirty="0" smtClean="0"/>
              <a:t>Often </a:t>
            </a:r>
            <a:r>
              <a:rPr lang="en-US" sz="1400" dirty="0"/>
              <a:t>the same material used to produce bulletproof vests.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58341" y="2453414"/>
            <a:ext cx="4586268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Buffer</a:t>
            </a:r>
          </a:p>
          <a:p>
            <a:r>
              <a:rPr lang="en-US" sz="1400" dirty="0"/>
              <a:t>Used to help shield the core and cladding from damage.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59356" y="2964003"/>
            <a:ext cx="4585253" cy="9541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Cladding</a:t>
            </a:r>
          </a:p>
          <a:p>
            <a:r>
              <a:rPr lang="en-US" sz="1400" dirty="0" smtClean="0"/>
              <a:t>Tends to </a:t>
            </a:r>
            <a:r>
              <a:rPr lang="en-US" sz="1400" dirty="0"/>
              <a:t>act like a mirror by reflecting light back in the core of the fiber. </a:t>
            </a:r>
            <a:r>
              <a:rPr lang="en-US" sz="1400" dirty="0" smtClean="0"/>
              <a:t>Keeps light </a:t>
            </a:r>
            <a:r>
              <a:rPr lang="en-US" sz="1400" dirty="0"/>
              <a:t>in the core as it </a:t>
            </a:r>
            <a:r>
              <a:rPr lang="en-US" sz="1400" dirty="0" smtClean="0"/>
              <a:t>travels </a:t>
            </a:r>
            <a:r>
              <a:rPr lang="en-US" sz="1400" dirty="0"/>
              <a:t>down the fiber.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51204" y="3915559"/>
            <a:ext cx="4600538" cy="98488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Core</a:t>
            </a:r>
          </a:p>
          <a:p>
            <a:r>
              <a:rPr lang="en-US" sz="1400" dirty="0" smtClean="0"/>
              <a:t>Light transmission </a:t>
            </a:r>
            <a:r>
              <a:rPr lang="en-US" sz="1400" dirty="0"/>
              <a:t>element at the center of the optical fiber. </a:t>
            </a:r>
            <a:r>
              <a:rPr lang="en-US" sz="1400" dirty="0" smtClean="0"/>
              <a:t>Core is </a:t>
            </a:r>
            <a:r>
              <a:rPr lang="en-US" sz="1400" dirty="0"/>
              <a:t>typically silica or glass. Light pulses travel through the fiber core.</a:t>
            </a:r>
          </a:p>
        </p:txBody>
      </p:sp>
    </p:spTree>
    <p:extLst>
      <p:ext uri="{BB962C8B-B14F-4D97-AF65-F5344CB8AC3E}">
        <p14:creationId xmlns:p14="http://schemas.microsoft.com/office/powerpoint/2010/main" val="8173307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Fiber Optic </a:t>
            </a:r>
            <a:r>
              <a:rPr lang="en-US" sz="1600" dirty="0" smtClean="0"/>
              <a:t>Cabling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dirty="0"/>
              <a:t>Types of Fiber Media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73" y="914400"/>
            <a:ext cx="4252158" cy="350253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527" y="914401"/>
            <a:ext cx="4273855" cy="350253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92056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Fiber Optic </a:t>
            </a:r>
            <a:r>
              <a:rPr lang="en-US" sz="1600" dirty="0" smtClean="0"/>
              <a:t>Cabling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dirty="0"/>
              <a:t>Fiber-Optic Connectors</a:t>
            </a:r>
            <a:endParaRPr lang="en-US" altLang="en-US" dirty="0" smtClean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4970" y="203111"/>
            <a:ext cx="4479030" cy="4686941"/>
          </a:xfrm>
        </p:spPr>
        <p:txBody>
          <a:bodyPr/>
          <a:lstStyle/>
          <a:p>
            <a:r>
              <a:rPr lang="en-US" sz="1600" dirty="0"/>
              <a:t>Light can only travel in one direction over optical fiber, two fibers are required to support the full duplex operation.</a:t>
            </a:r>
            <a:endParaRPr lang="en-US" altLang="en-US" sz="1600" dirty="0"/>
          </a:p>
          <a:p>
            <a:pPr eaLnBrk="1" hangingPunct="1"/>
            <a:r>
              <a:rPr lang="en-US" altLang="en-US" sz="1600" dirty="0" smtClean="0"/>
              <a:t>Straight-Tip (ST) Connectors</a:t>
            </a:r>
          </a:p>
          <a:p>
            <a:pPr lvl="1"/>
            <a:r>
              <a:rPr lang="en-US" altLang="en-US" dirty="0" smtClean="0"/>
              <a:t>One of the first connector types used. </a:t>
            </a:r>
          </a:p>
          <a:p>
            <a:pPr lvl="1"/>
            <a:r>
              <a:rPr lang="en-US" altLang="en-US" dirty="0" smtClean="0"/>
              <a:t>Locks securely with a “twist-on/twist-off”.</a:t>
            </a:r>
          </a:p>
          <a:p>
            <a:r>
              <a:rPr lang="en-US" altLang="en-US" sz="1600" dirty="0" smtClean="0"/>
              <a:t>Subscriber Connector (SC) Connectors</a:t>
            </a:r>
            <a:endParaRPr lang="en-US" altLang="en-US" sz="1900" dirty="0"/>
          </a:p>
          <a:p>
            <a:pPr lvl="1"/>
            <a:r>
              <a:rPr lang="en-US" altLang="en-US" dirty="0" smtClean="0"/>
              <a:t>Referred to as square or standard connector.</a:t>
            </a:r>
          </a:p>
          <a:p>
            <a:pPr lvl="1"/>
            <a:r>
              <a:rPr lang="en-US" altLang="en-US" dirty="0" smtClean="0"/>
              <a:t>Uses a push-pull mechanism to ensure positive insertion. </a:t>
            </a:r>
          </a:p>
          <a:p>
            <a:pPr lvl="1"/>
            <a:r>
              <a:rPr lang="en-US" altLang="en-US" dirty="0" smtClean="0"/>
              <a:t>Used with multimode and single-mode fiber.</a:t>
            </a:r>
            <a:endParaRPr lang="en-US" altLang="en-US" dirty="0"/>
          </a:p>
          <a:p>
            <a:pPr marL="169863" lvl="1" indent="-169863">
              <a:spcBef>
                <a:spcPts val="600"/>
              </a:spcBef>
              <a:spcAft>
                <a:spcPts val="600"/>
              </a:spcAft>
              <a:buSzPct val="90000"/>
              <a:buFont typeface="Wingdings" panose="05000000000000000000" pitchFamily="2" charset="2"/>
              <a:buChar char="§"/>
            </a:pPr>
            <a:r>
              <a:rPr lang="en-US" altLang="en-US" sz="1600" dirty="0"/>
              <a:t>Lucent Connector (LC) Simplex </a:t>
            </a:r>
            <a:r>
              <a:rPr lang="en-US" altLang="en-US" sz="1600" dirty="0" smtClean="0"/>
              <a:t>Connectors</a:t>
            </a:r>
          </a:p>
          <a:p>
            <a:pPr lvl="1">
              <a:buSzPct val="90000"/>
            </a:pPr>
            <a:r>
              <a:rPr lang="en-US" altLang="en-US" dirty="0"/>
              <a:t>Smaller version of </a:t>
            </a:r>
            <a:r>
              <a:rPr lang="en-US" altLang="en-US" dirty="0" smtClean="0"/>
              <a:t>SC and popular due to size.</a:t>
            </a:r>
            <a:endParaRPr lang="en-US" altLang="en-US" dirty="0"/>
          </a:p>
          <a:p>
            <a:pPr marL="169863" lvl="1" indent="-169863">
              <a:spcBef>
                <a:spcPts val="600"/>
              </a:spcBef>
              <a:spcAft>
                <a:spcPts val="600"/>
              </a:spcAft>
              <a:buSzPct val="90000"/>
              <a:buFont typeface="Wingdings" panose="05000000000000000000" pitchFamily="2" charset="2"/>
              <a:buChar char="§"/>
            </a:pPr>
            <a:r>
              <a:rPr lang="en-US" altLang="en-US" sz="1600" dirty="0" smtClean="0"/>
              <a:t>Duplex </a:t>
            </a:r>
            <a:r>
              <a:rPr lang="en-US" altLang="en-US" sz="1600" dirty="0"/>
              <a:t>Multimode LC Connectors</a:t>
            </a:r>
          </a:p>
          <a:p>
            <a:pPr lvl="1">
              <a:buSzPct val="90000"/>
            </a:pPr>
            <a:r>
              <a:rPr lang="en-US" altLang="en-US" dirty="0"/>
              <a:t>Similar to LC but using a duplex </a:t>
            </a:r>
            <a:r>
              <a:rPr lang="en-US" altLang="en-US" dirty="0" smtClean="0"/>
              <a:t>connector.</a:t>
            </a:r>
            <a:endParaRPr lang="en-US" altLang="en-US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1710"/>
            <a:ext cx="4664970" cy="281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745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4.3 Data Link </a:t>
            </a:r>
            <a:r>
              <a:rPr lang="en-CA" dirty="0"/>
              <a:t>Layer Protocols</a:t>
            </a:r>
            <a:endParaRPr lang="en-CA" dirty="0" smtClean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CA" sz="1400" dirty="0"/>
              <a:t>Explain the role of the data link layer in supporting communications across data </a:t>
            </a:r>
            <a:r>
              <a:rPr lang="en-CA" sz="1400" dirty="0" smtClean="0"/>
              <a:t>networks</a:t>
            </a:r>
            <a:r>
              <a:rPr lang="en-US" sz="140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Describe the purpose and function of the data link layer in preparing communication for transmission on specific media</a:t>
            </a:r>
            <a:r>
              <a:rPr lang="en-US" sz="1400" dirty="0" smtClean="0"/>
              <a:t>.</a:t>
            </a:r>
          </a:p>
          <a:p>
            <a:r>
              <a:rPr lang="en-CA" sz="1600" dirty="0" smtClean="0"/>
              <a:t>4.4 Media Access Control</a:t>
            </a:r>
            <a:endParaRPr lang="en-CA" sz="1600" dirty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CA" sz="1400" dirty="0"/>
              <a:t>Compare media access control techniques and logical topologies used in </a:t>
            </a:r>
            <a:r>
              <a:rPr lang="en-CA" sz="1400" dirty="0" smtClean="0"/>
              <a:t>networks</a:t>
            </a:r>
            <a:r>
              <a:rPr lang="en-US" sz="1400" dirty="0" smtClean="0"/>
              <a:t>.</a:t>
            </a:r>
            <a:endParaRPr lang="en-US" sz="1400" dirty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Compare the functions of logical topologies and physical </a:t>
            </a:r>
            <a:r>
              <a:rPr lang="en-US" sz="1400" dirty="0" smtClean="0"/>
              <a:t>topologies.</a:t>
            </a:r>
            <a:endParaRPr lang="en-US" sz="1400" dirty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Describe the basic characteristics of media access control methods on WAN topologies</a:t>
            </a:r>
            <a:r>
              <a:rPr lang="en-US" sz="140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Describe the basic characteristics of media access control methods on LAN topologies</a:t>
            </a:r>
            <a:r>
              <a:rPr lang="en-US" sz="140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Describe the characteristics and functions of the data link frame.</a:t>
            </a:r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Chapter 4 - Sections &amp; Objectives (Cont.)</a:t>
            </a:r>
          </a:p>
        </p:txBody>
      </p:sp>
    </p:spTree>
    <p:extLst>
      <p:ext uri="{BB962C8B-B14F-4D97-AF65-F5344CB8AC3E}">
        <p14:creationId xmlns:p14="http://schemas.microsoft.com/office/powerpoint/2010/main" val="1386820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Fiber Optic </a:t>
            </a:r>
            <a:r>
              <a:rPr lang="en-US" sz="1600" dirty="0" smtClean="0"/>
              <a:t>Cabling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dirty="0"/>
              <a:t>Fiber-Optic </a:t>
            </a:r>
            <a:r>
              <a:rPr lang="en-US" dirty="0" smtClean="0"/>
              <a:t>Connectors (Cont.)</a:t>
            </a:r>
            <a:endParaRPr lang="en-US" altLang="en-US" dirty="0" smtClean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4970" y="1052969"/>
            <a:ext cx="4270308" cy="2485361"/>
          </a:xfrm>
        </p:spPr>
        <p:txBody>
          <a:bodyPr/>
          <a:lstStyle/>
          <a:p>
            <a:r>
              <a:rPr lang="en-US" sz="1600" dirty="0"/>
              <a:t>Fiber patch cords are required for interconnecting infrastructure </a:t>
            </a:r>
            <a:r>
              <a:rPr lang="en-US" sz="1600" dirty="0" smtClean="0"/>
              <a:t>devices.</a:t>
            </a:r>
          </a:p>
          <a:p>
            <a:r>
              <a:rPr lang="en-US" sz="1600" dirty="0"/>
              <a:t>Y</a:t>
            </a:r>
            <a:r>
              <a:rPr lang="en-US" sz="1600" dirty="0" smtClean="0"/>
              <a:t>ellow </a:t>
            </a:r>
            <a:r>
              <a:rPr lang="en-US" sz="1600" dirty="0"/>
              <a:t>jacket is for single-mode fiber cables </a:t>
            </a:r>
          </a:p>
          <a:p>
            <a:r>
              <a:rPr lang="en-US" sz="1600" dirty="0"/>
              <a:t>O</a:t>
            </a:r>
            <a:r>
              <a:rPr lang="en-US" sz="1600" dirty="0" smtClean="0"/>
              <a:t>range </a:t>
            </a:r>
            <a:r>
              <a:rPr lang="en-US" sz="1600" dirty="0"/>
              <a:t>(or aqua) for multimode fiber cables.</a:t>
            </a:r>
          </a:p>
          <a:p>
            <a:r>
              <a:rPr lang="en-US" sz="1600" dirty="0"/>
              <a:t>Fiber cables should be protected with a small plastic cap when not in use.</a:t>
            </a:r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144" y="1052969"/>
            <a:ext cx="4054684" cy="358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063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Fiber Optic </a:t>
            </a:r>
            <a:r>
              <a:rPr lang="en-US" sz="1600" dirty="0" smtClean="0"/>
              <a:t>Cabling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dirty="0"/>
              <a:t>Testing Fiber Cables</a:t>
            </a:r>
            <a:endParaRPr lang="en-US" altLang="en-US" dirty="0" smtClean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14515" y="453798"/>
            <a:ext cx="3907818" cy="4456131"/>
          </a:xfrm>
        </p:spPr>
        <p:txBody>
          <a:bodyPr/>
          <a:lstStyle/>
          <a:p>
            <a:r>
              <a:rPr lang="en-US" dirty="0"/>
              <a:t>Terminating and splicing fiber-optic cabling requires special training and equipment. </a:t>
            </a:r>
            <a:endParaRPr lang="en-US" dirty="0" smtClean="0"/>
          </a:p>
          <a:p>
            <a:r>
              <a:rPr lang="en-US" dirty="0" smtClean="0"/>
              <a:t>Three </a:t>
            </a:r>
            <a:r>
              <a:rPr lang="en-US" dirty="0"/>
              <a:t>common types of fiber-optic termination and splicing errors are:</a:t>
            </a:r>
          </a:p>
          <a:p>
            <a:pPr lvl="1"/>
            <a:r>
              <a:rPr lang="en-US" b="1" dirty="0"/>
              <a:t>Misalignment</a:t>
            </a:r>
            <a:r>
              <a:rPr lang="en-US" dirty="0"/>
              <a:t>: The fiber-optic media are not precisely aligned to one another when joined.</a:t>
            </a:r>
          </a:p>
          <a:p>
            <a:pPr lvl="1"/>
            <a:r>
              <a:rPr lang="en-US" b="1" dirty="0"/>
              <a:t>End gap</a:t>
            </a:r>
            <a:r>
              <a:rPr lang="en-US" dirty="0"/>
              <a:t>: The media does not completely touch at the splice or connection.</a:t>
            </a:r>
          </a:p>
          <a:p>
            <a:pPr lvl="1"/>
            <a:r>
              <a:rPr lang="en-US" b="1" dirty="0"/>
              <a:t>End finish</a:t>
            </a:r>
            <a:r>
              <a:rPr lang="en-US" dirty="0"/>
              <a:t>: The media ends are not well polished, or dirt is present at the termination.</a:t>
            </a:r>
          </a:p>
          <a:p>
            <a:r>
              <a:rPr lang="en-US" dirty="0" smtClean="0"/>
              <a:t>Can be field tested by </a:t>
            </a:r>
            <a:r>
              <a:rPr lang="en-US" dirty="0"/>
              <a:t>shining a bright flashlight into one end of the fiber while observing the other end. </a:t>
            </a:r>
            <a:endParaRPr lang="en-US" altLang="en-US" sz="18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34" y="1192695"/>
            <a:ext cx="3704510" cy="207921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1977" y="3379304"/>
            <a:ext cx="33116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Optical Time Domain Reflectometer (OTDR) can be used to test each fiber-optic cable segment</a:t>
            </a:r>
          </a:p>
        </p:txBody>
      </p:sp>
    </p:spTree>
    <p:extLst>
      <p:ext uri="{BB962C8B-B14F-4D97-AF65-F5344CB8AC3E}">
        <p14:creationId xmlns:p14="http://schemas.microsoft.com/office/powerpoint/2010/main" val="13473469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Fiber Optic </a:t>
            </a:r>
            <a:r>
              <a:rPr lang="en-US" sz="1600" dirty="0" smtClean="0"/>
              <a:t>Cabling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dirty="0"/>
              <a:t>Fiber versus Copper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150" y="1135195"/>
            <a:ext cx="8694686" cy="293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9367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Wireless Media</a:t>
            </a:r>
            <a:br>
              <a:rPr lang="en-US" sz="1600" dirty="0"/>
            </a:br>
            <a:r>
              <a:rPr lang="en-US" dirty="0">
                <a:solidFill>
                  <a:schemeClr val="tx1"/>
                </a:solidFill>
              </a:rPr>
              <a:t>Properties of Wireless Media</a:t>
            </a:r>
            <a:endParaRPr lang="en-US" altLang="en-US" dirty="0" smtClean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2028" y="889672"/>
            <a:ext cx="5473878" cy="3702205"/>
          </a:xfrm>
        </p:spPr>
        <p:txBody>
          <a:bodyPr/>
          <a:lstStyle/>
          <a:p>
            <a:r>
              <a:rPr lang="en-US" dirty="0"/>
              <a:t>Wireless media carry electromagnetic signals that represent the binary digits of data communications using radio or microwave frequencies.</a:t>
            </a:r>
          </a:p>
          <a:p>
            <a:r>
              <a:rPr lang="en-US" dirty="0" smtClean="0"/>
              <a:t>Wireless areas </a:t>
            </a:r>
            <a:r>
              <a:rPr lang="en-US" dirty="0"/>
              <a:t>of </a:t>
            </a:r>
            <a:r>
              <a:rPr lang="en-US" dirty="0" smtClean="0"/>
              <a:t>concern:</a:t>
            </a:r>
          </a:p>
          <a:p>
            <a:pPr lvl="1"/>
            <a:r>
              <a:rPr lang="en-US" b="1" dirty="0" smtClean="0"/>
              <a:t>Coverage area: </a:t>
            </a:r>
            <a:r>
              <a:rPr lang="en-US" dirty="0"/>
              <a:t>C</a:t>
            </a:r>
            <a:r>
              <a:rPr lang="en-US" dirty="0" smtClean="0"/>
              <a:t>onstruction </a:t>
            </a:r>
            <a:r>
              <a:rPr lang="en-US" dirty="0"/>
              <a:t>materials used in buildings and structures, and the local terrain, will limit the </a:t>
            </a:r>
            <a:r>
              <a:rPr lang="en-US" dirty="0" smtClean="0"/>
              <a:t>coverage</a:t>
            </a:r>
            <a:r>
              <a:rPr lang="en-US" dirty="0"/>
              <a:t>.</a:t>
            </a:r>
          </a:p>
          <a:p>
            <a:pPr lvl="1"/>
            <a:r>
              <a:rPr lang="en-US" b="1" dirty="0"/>
              <a:t>Interference: </a:t>
            </a:r>
            <a:r>
              <a:rPr lang="en-US" dirty="0" smtClean="0"/>
              <a:t>Disrupted </a:t>
            </a:r>
            <a:r>
              <a:rPr lang="en-US" dirty="0"/>
              <a:t>by such common devices as </a:t>
            </a:r>
            <a:r>
              <a:rPr lang="en-US" dirty="0" smtClean="0"/>
              <a:t>fluorescent </a:t>
            </a:r>
            <a:r>
              <a:rPr lang="en-US" dirty="0"/>
              <a:t>lights, microwave ovens, and other wireless communications.</a:t>
            </a:r>
          </a:p>
          <a:p>
            <a:pPr lvl="1"/>
            <a:r>
              <a:rPr lang="en-US" b="1" dirty="0"/>
              <a:t>Security: </a:t>
            </a:r>
            <a:r>
              <a:rPr lang="en-US" dirty="0" smtClean="0"/>
              <a:t>Devices </a:t>
            </a:r>
            <a:r>
              <a:rPr lang="en-US" dirty="0"/>
              <a:t>and users, not authorized for access to the network, can gain access to the transmission. </a:t>
            </a:r>
            <a:endParaRPr lang="en-US" dirty="0" smtClean="0"/>
          </a:p>
          <a:p>
            <a:pPr lvl="1"/>
            <a:r>
              <a:rPr lang="en-US" b="1" dirty="0" smtClean="0"/>
              <a:t>Shared </a:t>
            </a:r>
            <a:r>
              <a:rPr lang="en-US" b="1" dirty="0"/>
              <a:t>medium: </a:t>
            </a:r>
            <a:r>
              <a:rPr lang="en-US" dirty="0" smtClean="0"/>
              <a:t>Only </a:t>
            </a:r>
            <a:r>
              <a:rPr lang="en-US" dirty="0"/>
              <a:t>one device can send or receive at a </a:t>
            </a:r>
            <a:r>
              <a:rPr lang="en-US" dirty="0" smtClean="0"/>
              <a:t>time</a:t>
            </a:r>
            <a:r>
              <a:rPr lang="en-US" dirty="0"/>
              <a:t> </a:t>
            </a:r>
            <a:r>
              <a:rPr lang="en-US" dirty="0" smtClean="0"/>
              <a:t>and the wireless </a:t>
            </a:r>
            <a:r>
              <a:rPr lang="en-US" dirty="0"/>
              <a:t>medium is shared amongst all wireless users. </a:t>
            </a:r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620" y="242958"/>
            <a:ext cx="2513815" cy="247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4678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Wireless Media</a:t>
            </a:r>
            <a:br>
              <a:rPr lang="en-US" sz="1600" dirty="0"/>
            </a:br>
            <a:r>
              <a:rPr lang="en-US" dirty="0"/>
              <a:t>Types of Wireless Media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248" y="798944"/>
            <a:ext cx="2002615" cy="34240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8478" y="954157"/>
            <a:ext cx="6023113" cy="2885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Wi-Fi: Standard IEEE 802.11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Uses </a:t>
            </a:r>
            <a:r>
              <a:rPr lang="en-US" sz="14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Carrier/Sense </a:t>
            </a: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Multiple Access/Collision Avoidance (CSMA/CA).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Wireless NIC must wait till channel is clear.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Bluetooth: Standard IEEE 802.15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Wireless Personal Area Network (WPAN)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Uses a device pairing process for distances 1 to 100 meters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WiMAX: Standard IEEE 802.16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Worldwide Interoperability for Microwave </a:t>
            </a:r>
            <a:r>
              <a:rPr lang="en-US" sz="14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Access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Wireless broadband access.</a:t>
            </a:r>
            <a:endParaRPr lang="en-US" sz="14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</p:txBody>
      </p:sp>
    </p:spTree>
    <p:extLst>
      <p:ext uri="{BB962C8B-B14F-4D97-AF65-F5344CB8AC3E}">
        <p14:creationId xmlns:p14="http://schemas.microsoft.com/office/powerpoint/2010/main" val="4300408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9218"/>
            <a:ext cx="9144000" cy="757551"/>
          </a:xfrm>
        </p:spPr>
        <p:txBody>
          <a:bodyPr/>
          <a:lstStyle/>
          <a:p>
            <a:r>
              <a:rPr lang="en-US" sz="1600" dirty="0"/>
              <a:t>Wireless Media</a:t>
            </a:r>
            <a:br>
              <a:rPr lang="en-US" sz="1600" dirty="0"/>
            </a:br>
            <a:r>
              <a:rPr lang="en-US" dirty="0">
                <a:solidFill>
                  <a:schemeClr val="tx1"/>
                </a:solidFill>
              </a:rPr>
              <a:t>Wireless LAN</a:t>
            </a:r>
            <a:endParaRPr lang="en-US" dirty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92811" y="1128213"/>
            <a:ext cx="3907818" cy="3043214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ireless </a:t>
            </a:r>
            <a:r>
              <a:rPr lang="en-US" dirty="0"/>
              <a:t>LAN requires the following network devices:</a:t>
            </a:r>
          </a:p>
          <a:p>
            <a:pPr lvl="1"/>
            <a:r>
              <a:rPr lang="en-US" b="1" dirty="0"/>
              <a:t>Wireless Access Point (AP)</a:t>
            </a:r>
            <a:r>
              <a:rPr lang="en-US" dirty="0"/>
              <a:t>: Concentrates the wireless signals from users and connects to the existing copper-based network infrastructure, such as </a:t>
            </a:r>
            <a:r>
              <a:rPr lang="en-US" dirty="0" smtClean="0"/>
              <a:t>Ethernet.</a:t>
            </a:r>
          </a:p>
          <a:p>
            <a:pPr lvl="1"/>
            <a:r>
              <a:rPr lang="en-US" b="1" dirty="0" smtClean="0"/>
              <a:t>Wireless </a:t>
            </a:r>
            <a:r>
              <a:rPr lang="en-US" b="1" dirty="0"/>
              <a:t>NIC adapters</a:t>
            </a:r>
            <a:r>
              <a:rPr lang="en-US" dirty="0"/>
              <a:t>: Provide wireless communication capability to each network host.</a:t>
            </a:r>
          </a:p>
          <a:p>
            <a:pPr lvl="1"/>
            <a:endParaRPr lang="en-US" altLang="en-US" sz="18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60" y="899613"/>
            <a:ext cx="4557582" cy="28175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8097" y="3558208"/>
            <a:ext cx="35184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Home and small business wireless routers integrate the functions of a router, switch, and access point into one device.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791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sz="4000" dirty="0" smtClean="0"/>
              <a:t>4.3 Data Link Protocols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519054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Purpose of the Data Link </a:t>
            </a:r>
            <a:r>
              <a:rPr lang="en-US" sz="1600" dirty="0" smtClean="0"/>
              <a:t>Layer</a:t>
            </a:r>
            <a:br>
              <a:rPr lang="en-US" sz="1600" dirty="0" smtClean="0"/>
            </a:br>
            <a:r>
              <a:rPr lang="en-US" dirty="0" smtClean="0"/>
              <a:t>The Data </a:t>
            </a:r>
            <a:r>
              <a:rPr lang="en-US" dirty="0"/>
              <a:t>Link </a:t>
            </a:r>
            <a:r>
              <a:rPr lang="en-US" dirty="0" smtClean="0"/>
              <a:t>Layer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974" y="798944"/>
            <a:ext cx="5299459" cy="424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67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Purpose of the Data Link </a:t>
            </a:r>
            <a:r>
              <a:rPr lang="en-US" sz="1600" dirty="0" smtClean="0"/>
              <a:t>Layer</a:t>
            </a:r>
            <a:br>
              <a:rPr lang="en-US" sz="1600" dirty="0" smtClean="0"/>
            </a:br>
            <a:r>
              <a:rPr lang="en-US" dirty="0" smtClean="0"/>
              <a:t>The Data </a:t>
            </a:r>
            <a:r>
              <a:rPr lang="en-US" dirty="0"/>
              <a:t>Link </a:t>
            </a:r>
            <a:r>
              <a:rPr lang="en-US" dirty="0" smtClean="0"/>
              <a:t>Layer (Cont.)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009" y="882271"/>
            <a:ext cx="6768548" cy="359339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8296" y="2096735"/>
            <a:ext cx="1431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+mn-lt"/>
              </a:rPr>
              <a:t>Layer 2 Data Link Addresses</a:t>
            </a:r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965565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Purpose of the Data Link </a:t>
            </a:r>
            <a:r>
              <a:rPr lang="en-US" sz="1600" dirty="0" smtClean="0"/>
              <a:t>Layer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dirty="0"/>
              <a:t>Data Link Sublayers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24454" y="584095"/>
            <a:ext cx="4220763" cy="4246321"/>
          </a:xfrm>
        </p:spPr>
        <p:txBody>
          <a:bodyPr/>
          <a:lstStyle/>
          <a:p>
            <a:r>
              <a:rPr lang="en-US" dirty="0" smtClean="0"/>
              <a:t>Data link </a:t>
            </a:r>
            <a:r>
              <a:rPr lang="en-US" dirty="0"/>
              <a:t>layer is divided into two sublayers:</a:t>
            </a:r>
          </a:p>
          <a:p>
            <a:pPr lvl="1"/>
            <a:r>
              <a:rPr lang="en-US" b="1" dirty="0"/>
              <a:t>Logical Link Control (LLC)</a:t>
            </a:r>
            <a:r>
              <a:rPr lang="en-US" dirty="0"/>
              <a:t> </a:t>
            </a:r>
            <a:endParaRPr lang="en-US" dirty="0" smtClean="0"/>
          </a:p>
          <a:p>
            <a:pPr lvl="2"/>
            <a:r>
              <a:rPr lang="en-US" dirty="0"/>
              <a:t>C</a:t>
            </a:r>
            <a:r>
              <a:rPr lang="en-US" dirty="0" smtClean="0"/>
              <a:t>ommunicates </a:t>
            </a:r>
            <a:r>
              <a:rPr lang="en-US" dirty="0"/>
              <a:t>with the network layer. </a:t>
            </a:r>
          </a:p>
          <a:p>
            <a:pPr lvl="2"/>
            <a:r>
              <a:rPr lang="en-US" dirty="0" smtClean="0"/>
              <a:t>Identifies which </a:t>
            </a:r>
            <a:r>
              <a:rPr lang="en-US" dirty="0"/>
              <a:t>network layer protocol is being used for the frame. </a:t>
            </a:r>
          </a:p>
          <a:p>
            <a:pPr lvl="2"/>
            <a:r>
              <a:rPr lang="en-US" dirty="0" smtClean="0"/>
              <a:t>Allows </a:t>
            </a:r>
            <a:r>
              <a:rPr lang="en-US" dirty="0"/>
              <a:t>multiple Layer 3 protocols, such as IPv4 and IPv6, to utilize the same network interface and media.</a:t>
            </a:r>
          </a:p>
          <a:p>
            <a:pPr lvl="1"/>
            <a:r>
              <a:rPr lang="en-US" b="1" dirty="0"/>
              <a:t>Media Access Control (MAC)</a:t>
            </a:r>
            <a:r>
              <a:rPr lang="en-US" dirty="0"/>
              <a:t> </a:t>
            </a:r>
          </a:p>
          <a:p>
            <a:pPr lvl="2"/>
            <a:r>
              <a:rPr lang="en-US" dirty="0" smtClean="0"/>
              <a:t>Defines the </a:t>
            </a:r>
            <a:r>
              <a:rPr lang="en-US" dirty="0"/>
              <a:t>media access processes performed by the hardware. </a:t>
            </a:r>
          </a:p>
          <a:p>
            <a:pPr lvl="2"/>
            <a:r>
              <a:rPr lang="en-US" dirty="0" smtClean="0"/>
              <a:t>Provides </a:t>
            </a:r>
            <a:r>
              <a:rPr lang="en-US" dirty="0"/>
              <a:t>data link layer addressing and access to various network technologies</a:t>
            </a:r>
            <a:r>
              <a:rPr lang="en-US" dirty="0" smtClean="0"/>
              <a:t>.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ommunicates </a:t>
            </a:r>
            <a:r>
              <a:rPr lang="en-US" dirty="0"/>
              <a:t>with Ethernet </a:t>
            </a:r>
            <a:r>
              <a:rPr lang="en-US" dirty="0" smtClean="0"/>
              <a:t>to </a:t>
            </a:r>
            <a:r>
              <a:rPr lang="en-US" dirty="0"/>
              <a:t>send and receive frames over copper or fiber-optic cable. </a:t>
            </a:r>
            <a:endParaRPr lang="en-US" dirty="0" smtClean="0"/>
          </a:p>
          <a:p>
            <a:pPr lvl="2"/>
            <a:r>
              <a:rPr lang="en-US" dirty="0" smtClean="0"/>
              <a:t>Communicates </a:t>
            </a:r>
            <a:r>
              <a:rPr lang="en-US" dirty="0"/>
              <a:t>with wireless technologies such as Wi-Fi and </a:t>
            </a:r>
            <a:r>
              <a:rPr lang="en-US" dirty="0" smtClean="0"/>
              <a:t>Bluetooth</a:t>
            </a:r>
            <a:r>
              <a:rPr lang="en-US" sz="1400" dirty="0" smtClean="0"/>
              <a:t>.</a:t>
            </a:r>
            <a:endParaRPr lang="en-US" altLang="en-US" sz="14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76" y="1176659"/>
            <a:ext cx="4464878" cy="286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90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.1 Physical </a:t>
            </a:r>
            <a:r>
              <a:rPr lang="en-US" smtClean="0"/>
              <a:t>Layer Protocols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Purpose of the Data Link </a:t>
            </a:r>
            <a:r>
              <a:rPr lang="en-US" sz="1600" dirty="0" smtClean="0"/>
              <a:t>Layer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dirty="0"/>
              <a:t>Media Access Control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54756" y="1202636"/>
            <a:ext cx="3110949" cy="2832652"/>
          </a:xfrm>
        </p:spPr>
        <p:txBody>
          <a:bodyPr/>
          <a:lstStyle/>
          <a:p>
            <a:r>
              <a:rPr lang="en-US" dirty="0"/>
              <a:t>As packets travel from the source host to the destination host, they </a:t>
            </a:r>
            <a:r>
              <a:rPr lang="en-US" dirty="0" smtClean="0"/>
              <a:t>travel over </a:t>
            </a:r>
            <a:r>
              <a:rPr lang="en-US" dirty="0"/>
              <a:t>different physical networks. </a:t>
            </a:r>
            <a:endParaRPr lang="en-US" dirty="0" smtClean="0"/>
          </a:p>
          <a:p>
            <a:r>
              <a:rPr lang="en-US" dirty="0" smtClean="0"/>
              <a:t>Physical </a:t>
            </a:r>
            <a:r>
              <a:rPr lang="en-US" dirty="0"/>
              <a:t>networks can consist of different types of physical media such as copper wires, optical fibers, and wireless consisting of electromagnetic signals, radio and microwave frequencies, and satellite links.</a:t>
            </a:r>
            <a:endParaRPr lang="en-US" altLang="en-US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13" y="1276763"/>
            <a:ext cx="5255122" cy="2897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02115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Purpose of the Data Link </a:t>
            </a:r>
            <a:r>
              <a:rPr lang="en-US" sz="1600" dirty="0" smtClean="0"/>
              <a:t>Layer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dirty="0"/>
              <a:t>Providing Access to Media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974367"/>
            <a:ext cx="4500992" cy="25862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974367"/>
            <a:ext cx="4412494" cy="25382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39955" y="3512637"/>
            <a:ext cx="7104565" cy="1531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At each hop along the path, a router: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Accepts a frame from a medium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De-encapsulates the frame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Re-encapsulates the packet into a new frame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Forwards the new frame appropriate to the medium of that </a:t>
            </a:r>
            <a:r>
              <a:rPr lang="en-US" sz="14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segment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9332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Purpose of the Data Link </a:t>
            </a:r>
            <a:r>
              <a:rPr lang="en-US" sz="1600" dirty="0" smtClean="0"/>
              <a:t>Layer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dirty="0"/>
              <a:t>Data Link Layer Standards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2749" y="1242392"/>
            <a:ext cx="3907818" cy="3043214"/>
          </a:xfrm>
        </p:spPr>
        <p:txBody>
          <a:bodyPr/>
          <a:lstStyle/>
          <a:p>
            <a:r>
              <a:rPr lang="en-US" dirty="0"/>
              <a:t>Engineering organizations that define open standards and protocols that apply to the network access layer include:</a:t>
            </a:r>
          </a:p>
          <a:p>
            <a:pPr lvl="1"/>
            <a:r>
              <a:rPr lang="en-US" sz="1500" dirty="0"/>
              <a:t>Institute of Electrical and Electronics Engineers (IEEE)</a:t>
            </a:r>
          </a:p>
          <a:p>
            <a:pPr lvl="1"/>
            <a:r>
              <a:rPr lang="en-US" sz="1500" dirty="0"/>
              <a:t>International Telecommunication Union (ITU)</a:t>
            </a:r>
          </a:p>
          <a:p>
            <a:pPr lvl="1"/>
            <a:r>
              <a:rPr lang="en-US" sz="1500" dirty="0"/>
              <a:t>International Organization for Standardization (ISO)</a:t>
            </a:r>
          </a:p>
          <a:p>
            <a:pPr lvl="1"/>
            <a:r>
              <a:rPr lang="en-US" sz="1500" dirty="0"/>
              <a:t>American National Standards Institute (ANSI)</a:t>
            </a:r>
          </a:p>
          <a:p>
            <a:pPr lvl="1"/>
            <a:endParaRPr lang="en-US" altLang="en-US" sz="18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96" y="1242392"/>
            <a:ext cx="4746208" cy="3185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06857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sz="4000" dirty="0" smtClean="0"/>
              <a:t>4.4 Media Access Control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903282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Controlling Access to the Media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168078" y="710769"/>
            <a:ext cx="3907818" cy="3622692"/>
          </a:xfrm>
        </p:spPr>
        <p:txBody>
          <a:bodyPr/>
          <a:lstStyle/>
          <a:p>
            <a:r>
              <a:rPr lang="en-US" dirty="0"/>
              <a:t>Media access control is the equivalent of traffic rules that regulate the entrance of motor vehicles onto a roadway.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absence of any media access control would be the equivalent of vehicles ignoring all other traffic and entering the road without regard to the other vehicles. </a:t>
            </a:r>
            <a:endParaRPr lang="en-US" dirty="0" smtClean="0"/>
          </a:p>
          <a:p>
            <a:r>
              <a:rPr lang="en-US" dirty="0" smtClean="0"/>
              <a:t>However</a:t>
            </a:r>
            <a:r>
              <a:rPr lang="en-US" dirty="0"/>
              <a:t>, not all roads and entrances are the same. Traffic can enter the road by merging, by waiting for its turn at a stop sign, or by obeying signal lights. A driver follows a different set of rules for each type of entrance.</a:t>
            </a:r>
            <a:endParaRPr lang="en-US" altLang="en-US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124531"/>
            <a:ext cx="5168077" cy="281829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11965" y="4035287"/>
            <a:ext cx="2136913" cy="367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Sharing the Media</a:t>
            </a:r>
          </a:p>
        </p:txBody>
      </p:sp>
    </p:spTree>
    <p:extLst>
      <p:ext uri="{BB962C8B-B14F-4D97-AF65-F5344CB8AC3E}">
        <p14:creationId xmlns:p14="http://schemas.microsoft.com/office/powerpoint/2010/main" val="17433433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Physical and Logical Topologies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44208" y="1302025"/>
            <a:ext cx="2897394" cy="2750131"/>
          </a:xfrm>
        </p:spPr>
        <p:txBody>
          <a:bodyPr/>
          <a:lstStyle/>
          <a:p>
            <a:r>
              <a:rPr lang="en-US" b="1" dirty="0"/>
              <a:t>Physical topology</a:t>
            </a:r>
            <a:r>
              <a:rPr lang="en-US" dirty="0"/>
              <a:t> - Refers to the physical connections and identifies how end devices and infrastructure devices such as routers, switches, and wireless access points are interconnected.</a:t>
            </a:r>
            <a:endParaRPr lang="en-US" altLang="en-US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87" y="887024"/>
            <a:ext cx="5607693" cy="376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7859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Physical and Logical </a:t>
            </a:r>
            <a:r>
              <a:rPr lang="en-US" dirty="0" smtClean="0"/>
              <a:t>Topologies (Cont.)</a:t>
            </a:r>
            <a:endParaRPr lang="en-US" dirty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05061" y="1182754"/>
            <a:ext cx="2897394" cy="2750131"/>
          </a:xfrm>
        </p:spPr>
        <p:txBody>
          <a:bodyPr/>
          <a:lstStyle/>
          <a:p>
            <a:r>
              <a:rPr lang="en-US" b="1" dirty="0"/>
              <a:t>Logical Topology: </a:t>
            </a:r>
            <a:r>
              <a:rPr lang="en-US" dirty="0" smtClean="0"/>
              <a:t>Refers </a:t>
            </a:r>
            <a:r>
              <a:rPr lang="en-US" dirty="0"/>
              <a:t>to the way a network transfers frames from one node to the next. </a:t>
            </a:r>
            <a:r>
              <a:rPr lang="en-US" dirty="0" smtClean="0"/>
              <a:t>These </a:t>
            </a:r>
            <a:r>
              <a:rPr lang="en-US" dirty="0"/>
              <a:t>logical signal paths are defined by data link layer protocols. </a:t>
            </a:r>
            <a:endParaRPr lang="en-CA" altLang="en-US" sz="1650" b="1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22" y="894521"/>
            <a:ext cx="5290378" cy="390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8361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WAN Topologies</a:t>
            </a:r>
            <a:br>
              <a:rPr lang="en-US" sz="1600" dirty="0" smtClean="0"/>
            </a:br>
            <a:r>
              <a:rPr lang="en-US" dirty="0"/>
              <a:t>Common Physical WAN Topologies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44332" y="1118274"/>
            <a:ext cx="3907818" cy="3043214"/>
          </a:xfrm>
        </p:spPr>
        <p:txBody>
          <a:bodyPr/>
          <a:lstStyle/>
          <a:p>
            <a:r>
              <a:rPr lang="en-US" b="1" dirty="0"/>
              <a:t>Point-to-Point -</a:t>
            </a:r>
            <a:r>
              <a:rPr lang="en-US" dirty="0"/>
              <a:t> </a:t>
            </a:r>
            <a:r>
              <a:rPr lang="en-US" dirty="0" smtClean="0"/>
              <a:t>Permanent link </a:t>
            </a:r>
            <a:r>
              <a:rPr lang="en-US" dirty="0"/>
              <a:t>between two endpoints. </a:t>
            </a:r>
            <a:endParaRPr lang="en-US" dirty="0" smtClean="0"/>
          </a:p>
          <a:p>
            <a:r>
              <a:rPr lang="en-US" b="1" dirty="0" smtClean="0"/>
              <a:t>Hub </a:t>
            </a:r>
            <a:r>
              <a:rPr lang="en-US" b="1" dirty="0"/>
              <a:t>and Spoke</a:t>
            </a:r>
            <a:r>
              <a:rPr lang="en-US" dirty="0"/>
              <a:t> - A</a:t>
            </a:r>
            <a:r>
              <a:rPr lang="en-US" dirty="0" smtClean="0"/>
              <a:t> </a:t>
            </a:r>
            <a:r>
              <a:rPr lang="en-US" dirty="0"/>
              <a:t>central site interconnects branch sites using point-to-point links.</a:t>
            </a:r>
          </a:p>
          <a:p>
            <a:r>
              <a:rPr lang="en-US" b="1" dirty="0"/>
              <a:t>Mesh</a:t>
            </a:r>
            <a:r>
              <a:rPr lang="en-US" dirty="0"/>
              <a:t> - </a:t>
            </a:r>
            <a:r>
              <a:rPr lang="en-US" dirty="0" smtClean="0"/>
              <a:t>Provides high </a:t>
            </a:r>
            <a:r>
              <a:rPr lang="en-US" dirty="0"/>
              <a:t>availability, but requires that every end system be interconnected to every other system. A</a:t>
            </a:r>
            <a:r>
              <a:rPr lang="en-US" dirty="0" smtClean="0"/>
              <a:t>dministrative </a:t>
            </a:r>
            <a:r>
              <a:rPr lang="en-US" dirty="0"/>
              <a:t>and physical costs can be significant. </a:t>
            </a:r>
            <a:endParaRPr lang="en-US" altLang="en-US" sz="18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81" y="1005950"/>
            <a:ext cx="4344220" cy="366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212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WAN Topologies</a:t>
            </a:r>
            <a:br>
              <a:rPr lang="en-US" sz="1600" dirty="0" smtClean="0"/>
            </a:br>
            <a:r>
              <a:rPr lang="en-US" dirty="0"/>
              <a:t>Physical Point-to-Point Topology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52868" y="1259609"/>
            <a:ext cx="2098674" cy="2819705"/>
          </a:xfrm>
        </p:spPr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rames </a:t>
            </a:r>
            <a:r>
              <a:rPr lang="en-US" dirty="0"/>
              <a:t>are placed on the media by the node at one end and taken from the media by the node at the other end of the </a:t>
            </a:r>
            <a:r>
              <a:rPr lang="en-US"/>
              <a:t>point-to-point </a:t>
            </a:r>
            <a:r>
              <a:rPr lang="en-US" smtClean="0"/>
              <a:t>circuit</a:t>
            </a:r>
            <a:r>
              <a:rPr lang="en-US" altLang="en-US" sz="1800" smtClean="0"/>
              <a:t>. </a:t>
            </a:r>
            <a:endParaRPr lang="en-US" altLang="en-US" sz="1800" dirty="0"/>
          </a:p>
          <a:p>
            <a:pPr lvl="1"/>
            <a:endParaRPr lang="en-US" altLang="en-US" sz="18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88" y="1208635"/>
            <a:ext cx="6293610" cy="283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46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WAN Topologies</a:t>
            </a:r>
            <a:br>
              <a:rPr lang="en-US" sz="1600" dirty="0" smtClean="0"/>
            </a:br>
            <a:r>
              <a:rPr lang="en-US" dirty="0"/>
              <a:t>Logical Point-to-Point Topology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20750"/>
            <a:ext cx="9144000" cy="24187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33670" y="3339548"/>
            <a:ext cx="7315199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End nodes communicating in a point-to-point network can be physically connected via a number of intermediate devices. 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However, the use of physical devices in the network does not affect the logical topology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.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The logical connection between nodes forms what is called a virtual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circuit.</a:t>
            </a:r>
            <a:endParaRPr lang="en-US" sz="15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</p:txBody>
      </p:sp>
    </p:spTree>
    <p:extLst>
      <p:ext uri="{BB962C8B-B14F-4D97-AF65-F5344CB8AC3E}">
        <p14:creationId xmlns:p14="http://schemas.microsoft.com/office/powerpoint/2010/main" val="12097880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73958" y="983103"/>
            <a:ext cx="2207317" cy="3074125"/>
          </a:xfrm>
        </p:spPr>
        <p:txBody>
          <a:bodyPr/>
          <a:lstStyle/>
          <a:p>
            <a:r>
              <a:rPr lang="en-US" sz="1400" dirty="0"/>
              <a:t>B</a:t>
            </a:r>
            <a:r>
              <a:rPr lang="en-US" sz="1400" dirty="0" smtClean="0"/>
              <a:t>efore network </a:t>
            </a:r>
            <a:r>
              <a:rPr lang="en-US" sz="1400" dirty="0"/>
              <a:t>communications can occur, a physical connection to a local network must be established. </a:t>
            </a:r>
            <a:endParaRPr lang="en-US" sz="1400" dirty="0" smtClean="0"/>
          </a:p>
          <a:p>
            <a:r>
              <a:rPr lang="en-US" sz="1400" dirty="0" smtClean="0"/>
              <a:t>A </a:t>
            </a:r>
            <a:r>
              <a:rPr lang="en-US" sz="1400" dirty="0"/>
              <a:t>physical connection can be a wired connection using a cable or a wireless connection using radio waves.</a:t>
            </a:r>
            <a:r>
              <a:rPr lang="en-US" altLang="ja-JP" sz="1400" dirty="0" smtClean="0"/>
              <a:t>                                                     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Physical Layer Connection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Types of Connections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407" y="612205"/>
            <a:ext cx="6167141" cy="381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782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WAN Topologies</a:t>
            </a:r>
            <a:br>
              <a:rPr lang="en-US" sz="1600" dirty="0" smtClean="0"/>
            </a:br>
            <a:r>
              <a:rPr lang="en-US" dirty="0"/>
              <a:t>Logical Point-to-Point </a:t>
            </a:r>
            <a:r>
              <a:rPr lang="en-US" dirty="0" smtClean="0"/>
              <a:t>Topology (Cont.)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948" y="798944"/>
            <a:ext cx="7116416" cy="3827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619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LAN </a:t>
            </a:r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Physical LAN Topologies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00653" y="201113"/>
            <a:ext cx="4114747" cy="4815387"/>
          </a:xfrm>
        </p:spPr>
        <p:txBody>
          <a:bodyPr/>
          <a:lstStyle/>
          <a:p>
            <a:r>
              <a:rPr lang="en-US" b="1" dirty="0"/>
              <a:t>Star</a:t>
            </a:r>
            <a:r>
              <a:rPr lang="en-US" dirty="0"/>
              <a:t> - End devices are connected to a central intermediate device. U</a:t>
            </a:r>
            <a:r>
              <a:rPr lang="en-US" dirty="0" smtClean="0"/>
              <a:t>se </a:t>
            </a:r>
            <a:r>
              <a:rPr lang="en-US" dirty="0"/>
              <a:t>Ethernet switches. </a:t>
            </a:r>
            <a:endParaRPr lang="en-US" dirty="0" smtClean="0"/>
          </a:p>
          <a:p>
            <a:r>
              <a:rPr lang="en-US" b="1" dirty="0" smtClean="0"/>
              <a:t>Extended </a:t>
            </a:r>
            <a:r>
              <a:rPr lang="en-US" b="1" dirty="0"/>
              <a:t>Star</a:t>
            </a:r>
            <a:r>
              <a:rPr lang="en-US" dirty="0"/>
              <a:t> - </a:t>
            </a:r>
            <a:r>
              <a:rPr lang="en-US" dirty="0" smtClean="0"/>
              <a:t>Additional </a:t>
            </a:r>
            <a:r>
              <a:rPr lang="en-US" dirty="0"/>
              <a:t>Ethernet switches interconnect other star topologies. </a:t>
            </a:r>
            <a:endParaRPr lang="en-US" dirty="0" smtClean="0"/>
          </a:p>
          <a:p>
            <a:r>
              <a:rPr lang="en-US" b="1" dirty="0" smtClean="0"/>
              <a:t>Bus</a:t>
            </a:r>
            <a:r>
              <a:rPr lang="en-US" dirty="0"/>
              <a:t> </a:t>
            </a:r>
            <a:r>
              <a:rPr lang="en-US" dirty="0" smtClean="0"/>
              <a:t>- Used in legacy networks. </a:t>
            </a:r>
            <a:r>
              <a:rPr lang="en-US" dirty="0"/>
              <a:t>All end systems are chained to each other and terminated in some form on each end. S</a:t>
            </a:r>
            <a:r>
              <a:rPr lang="en-US" dirty="0" smtClean="0"/>
              <a:t>witches </a:t>
            </a:r>
            <a:r>
              <a:rPr lang="en-US" dirty="0"/>
              <a:t>are not required to interconnect the end devices. Bus topologies using coax cables were used in legacy Ethernet networks because it was inexpensive and easy to set up.</a:t>
            </a:r>
          </a:p>
          <a:p>
            <a:r>
              <a:rPr lang="en-US" b="1" dirty="0"/>
              <a:t>Ring</a:t>
            </a:r>
            <a:r>
              <a:rPr lang="en-US" dirty="0"/>
              <a:t> - End systems are connected to their respective neighbor forming a ring. Unlike the bus topology, the ring does not need to be terminated. Ring topologies were used in legacy Fiber Distributed Data Interface (FDDI) and Token Ring networks.</a:t>
            </a:r>
          </a:p>
          <a:p>
            <a:pPr lvl="1"/>
            <a:endParaRPr lang="en-US" altLang="en-US" sz="18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023730"/>
            <a:ext cx="4617155" cy="310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222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LAN </a:t>
            </a:r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Half and Full Duplex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51454" y="1276023"/>
            <a:ext cx="3907818" cy="3043214"/>
          </a:xfrm>
        </p:spPr>
        <p:txBody>
          <a:bodyPr/>
          <a:lstStyle/>
          <a:p>
            <a:r>
              <a:rPr lang="en-US" sz="1800" b="1" dirty="0"/>
              <a:t>Half-Duplex Communication</a:t>
            </a:r>
          </a:p>
          <a:p>
            <a:pPr lvl="1"/>
            <a:r>
              <a:rPr lang="en-US" sz="1600" dirty="0"/>
              <a:t>Both devices can transmit and receive on the media but cannot do so simultaneously</a:t>
            </a:r>
            <a:r>
              <a:rPr lang="en-US" sz="1600" dirty="0" smtClean="0"/>
              <a:t>.</a:t>
            </a:r>
          </a:p>
          <a:p>
            <a:pPr lvl="1"/>
            <a:r>
              <a:rPr lang="en-US" sz="1600" dirty="0"/>
              <a:t>U</a:t>
            </a:r>
            <a:r>
              <a:rPr lang="en-US" sz="1600" dirty="0" smtClean="0"/>
              <a:t>sed </a:t>
            </a:r>
            <a:r>
              <a:rPr lang="en-US" sz="1600" dirty="0"/>
              <a:t>in legacy bus topologies and with Ethernet </a:t>
            </a:r>
            <a:r>
              <a:rPr lang="en-US" sz="1600" dirty="0" smtClean="0"/>
              <a:t>hubs.</a:t>
            </a:r>
          </a:p>
          <a:p>
            <a:pPr lvl="1"/>
            <a:r>
              <a:rPr lang="en-US" sz="1600" dirty="0"/>
              <a:t>WLANs also operate in half-duplex</a:t>
            </a:r>
            <a:r>
              <a:rPr lang="en-US" sz="1600" dirty="0" smtClean="0"/>
              <a:t>.</a:t>
            </a:r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54" y="1364541"/>
            <a:ext cx="4279900" cy="143308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54" y="2882145"/>
            <a:ext cx="4279900" cy="152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420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LAN </a:t>
            </a:r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Half and Full </a:t>
            </a:r>
            <a:r>
              <a:rPr lang="en-US" dirty="0" smtClean="0"/>
              <a:t>Duplex (Cont.)</a:t>
            </a:r>
            <a:endParaRPr lang="en-US" dirty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87900" y="1092201"/>
            <a:ext cx="3971372" cy="3175000"/>
          </a:xfrm>
        </p:spPr>
        <p:txBody>
          <a:bodyPr/>
          <a:lstStyle/>
          <a:p>
            <a:r>
              <a:rPr lang="en-US" sz="1800" b="1" dirty="0" smtClean="0"/>
              <a:t>Full-Duplex </a:t>
            </a:r>
            <a:r>
              <a:rPr lang="en-US" sz="1800" b="1" dirty="0"/>
              <a:t>Communication</a:t>
            </a:r>
          </a:p>
          <a:p>
            <a:pPr lvl="1"/>
            <a:r>
              <a:rPr lang="en-US" sz="1600" dirty="0"/>
              <a:t>Both devices can transmit and receive on the </a:t>
            </a:r>
            <a:r>
              <a:rPr lang="en-US" sz="1600" dirty="0" smtClean="0"/>
              <a:t>media </a:t>
            </a:r>
            <a:r>
              <a:rPr lang="en-US" sz="1600" dirty="0"/>
              <a:t>at the same time. </a:t>
            </a:r>
            <a:endParaRPr lang="en-US" sz="1600" dirty="0" smtClean="0"/>
          </a:p>
          <a:p>
            <a:pPr lvl="1"/>
            <a:r>
              <a:rPr lang="en-US" sz="1600" dirty="0" smtClean="0"/>
              <a:t>Data link </a:t>
            </a:r>
            <a:r>
              <a:rPr lang="en-US" sz="1600" dirty="0"/>
              <a:t>layer assumes that the media is available for transmission for both nodes at any </a:t>
            </a:r>
            <a:r>
              <a:rPr lang="en-US" sz="1600" dirty="0" smtClean="0"/>
              <a:t>time.</a:t>
            </a:r>
          </a:p>
          <a:p>
            <a:pPr lvl="1"/>
            <a:r>
              <a:rPr lang="en-US" sz="1600" dirty="0" smtClean="0"/>
              <a:t>Ethernet </a:t>
            </a:r>
            <a:r>
              <a:rPr lang="en-US" sz="1600" dirty="0"/>
              <a:t>switches operate in full-duplex mode by default, but can operate in half-duplex if connecting to a device such as an Ethernet </a:t>
            </a:r>
            <a:r>
              <a:rPr lang="en-US" sz="1600" dirty="0" smtClean="0"/>
              <a:t>hub.</a:t>
            </a:r>
            <a:endParaRPr lang="en-US" altLang="en-US" sz="18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76" y="1562100"/>
            <a:ext cx="4381425" cy="167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84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LAN </a:t>
            </a:r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Media Access Control Methods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16600" y="1409700"/>
            <a:ext cx="3022600" cy="2621728"/>
          </a:xfrm>
        </p:spPr>
        <p:txBody>
          <a:bodyPr/>
          <a:lstStyle/>
          <a:p>
            <a:pPr eaLnBrk="1" hangingPunct="1"/>
            <a:r>
              <a:rPr lang="en-US" altLang="en-US" sz="1800" dirty="0" smtClean="0"/>
              <a:t>Contention-Based Access</a:t>
            </a:r>
            <a:endParaRPr lang="en-US" altLang="en-US" sz="1800" dirty="0"/>
          </a:p>
          <a:p>
            <a:pPr lvl="1"/>
            <a:r>
              <a:rPr lang="en-US" sz="1700" dirty="0" smtClean="0"/>
              <a:t>Nodes operate in half-duplex.</a:t>
            </a:r>
          </a:p>
          <a:p>
            <a:pPr lvl="1"/>
            <a:r>
              <a:rPr lang="en-US" sz="1700" dirty="0"/>
              <a:t>C</a:t>
            </a:r>
            <a:r>
              <a:rPr lang="en-US" sz="1700" dirty="0" smtClean="0"/>
              <a:t>ompete </a:t>
            </a:r>
            <a:r>
              <a:rPr lang="en-US" sz="1700" dirty="0"/>
              <a:t>for the use of the </a:t>
            </a:r>
            <a:r>
              <a:rPr lang="en-US" sz="1700" dirty="0" smtClean="0"/>
              <a:t>medium.</a:t>
            </a:r>
          </a:p>
          <a:p>
            <a:pPr lvl="1"/>
            <a:r>
              <a:rPr lang="en-US" sz="1700" dirty="0"/>
              <a:t>O</a:t>
            </a:r>
            <a:r>
              <a:rPr lang="en-US" sz="1700" dirty="0" smtClean="0"/>
              <a:t>nly </a:t>
            </a:r>
            <a:r>
              <a:rPr lang="en-US" sz="1700" dirty="0"/>
              <a:t>one device can send at a time.  </a:t>
            </a:r>
            <a:endParaRPr lang="en-CA" altLang="en-US" sz="1550" b="1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3" y="1244599"/>
            <a:ext cx="5633127" cy="304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1182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LAN </a:t>
            </a:r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Media Access Control </a:t>
            </a:r>
            <a:r>
              <a:rPr lang="en-US" dirty="0" smtClean="0"/>
              <a:t>Methods (Cont.)</a:t>
            </a:r>
            <a:endParaRPr lang="en-US" dirty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16600" y="1409700"/>
            <a:ext cx="3022600" cy="2621728"/>
          </a:xfrm>
        </p:spPr>
        <p:txBody>
          <a:bodyPr/>
          <a:lstStyle/>
          <a:p>
            <a:pPr eaLnBrk="1" hangingPunct="1"/>
            <a:r>
              <a:rPr lang="en-US" altLang="en-US" sz="1800" dirty="0" smtClean="0"/>
              <a:t>Controlled Access</a:t>
            </a:r>
            <a:endParaRPr lang="en-US" altLang="en-US" sz="1800" dirty="0"/>
          </a:p>
          <a:p>
            <a:pPr lvl="1"/>
            <a:r>
              <a:rPr lang="en-US" sz="1800" dirty="0"/>
              <a:t>Each node has its own time to use the </a:t>
            </a:r>
            <a:r>
              <a:rPr lang="en-US" sz="1800" dirty="0" smtClean="0"/>
              <a:t>medium</a:t>
            </a:r>
            <a:r>
              <a:rPr lang="en-US" sz="1700" dirty="0" smtClean="0"/>
              <a:t>.</a:t>
            </a:r>
          </a:p>
          <a:p>
            <a:pPr lvl="1"/>
            <a:r>
              <a:rPr lang="en-US" sz="1800" dirty="0"/>
              <a:t>Legacy Token Ring LANs are an example</a:t>
            </a:r>
            <a:r>
              <a:rPr lang="en-US" sz="1700" dirty="0"/>
              <a:t> </a:t>
            </a:r>
            <a:endParaRPr lang="en-CA" altLang="en-US" sz="1550" b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06" y="952499"/>
            <a:ext cx="5455594" cy="375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547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LAN </a:t>
            </a:r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Contention-based Access - CSMA/CD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87825" y="899613"/>
            <a:ext cx="4791075" cy="2113013"/>
          </a:xfrm>
        </p:spPr>
        <p:txBody>
          <a:bodyPr/>
          <a:lstStyle/>
          <a:p>
            <a:r>
              <a:rPr lang="en-US" dirty="0"/>
              <a:t>Carrier Sense Multiple Access/Collision Detection (CSMA/CD) process is used in half-duplex Ethernet </a:t>
            </a:r>
            <a:r>
              <a:rPr lang="en-US" dirty="0" smtClean="0"/>
              <a:t>LANs.</a:t>
            </a:r>
            <a:r>
              <a:rPr lang="en-US" altLang="en-US" dirty="0" smtClean="0"/>
              <a:t> </a:t>
            </a:r>
          </a:p>
          <a:p>
            <a:pPr lvl="1"/>
            <a:r>
              <a:rPr lang="en-US" dirty="0" smtClean="0"/>
              <a:t>If two devices </a:t>
            </a:r>
            <a:r>
              <a:rPr lang="en-US" dirty="0"/>
              <a:t>transmit at the same time, a collision will </a:t>
            </a:r>
            <a:r>
              <a:rPr lang="en-US" dirty="0" smtClean="0"/>
              <a:t>occur.</a:t>
            </a:r>
          </a:p>
          <a:p>
            <a:pPr lvl="1"/>
            <a:r>
              <a:rPr lang="en-US" dirty="0" smtClean="0"/>
              <a:t>Both </a:t>
            </a:r>
            <a:r>
              <a:rPr lang="en-US" dirty="0"/>
              <a:t>devices will detect the collision on the </a:t>
            </a:r>
            <a:r>
              <a:rPr lang="en-US" dirty="0" smtClean="0"/>
              <a:t>network.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ata </a:t>
            </a:r>
            <a:r>
              <a:rPr lang="en-US" dirty="0"/>
              <a:t>sent by both devices will be corrupted and will need to be </a:t>
            </a:r>
            <a:r>
              <a:rPr lang="en-US" dirty="0" smtClean="0"/>
              <a:t>resent</a:t>
            </a:r>
            <a:r>
              <a:rPr lang="en-US" altLang="en-US" dirty="0" smtClean="0"/>
              <a:t>. </a:t>
            </a:r>
            <a:endParaRPr lang="en-US" altLang="en-US" dirty="0"/>
          </a:p>
          <a:p>
            <a:pPr lvl="1"/>
            <a:endParaRPr lang="en-US" altLang="en-US" sz="18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983050"/>
            <a:ext cx="3672567" cy="20295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16537"/>
            <a:ext cx="3672567" cy="20269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7575" y="3085877"/>
            <a:ext cx="3498850" cy="19911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95550" y="2051888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438400" y="41275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91400" y="4081464"/>
            <a:ext cx="57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0946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LAN </a:t>
            </a:r>
            <a:r>
              <a:rPr lang="en-US" sz="1600" dirty="0" smtClean="0"/>
              <a:t>Topologies</a:t>
            </a:r>
            <a:br>
              <a:rPr lang="en-US" sz="1600" dirty="0" smtClean="0"/>
            </a:br>
            <a:r>
              <a:rPr lang="en-US" dirty="0"/>
              <a:t>Contention-based Access - CSMA/CA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00700" y="1511300"/>
            <a:ext cx="3298272" cy="3016906"/>
          </a:xfrm>
        </p:spPr>
        <p:txBody>
          <a:bodyPr/>
          <a:lstStyle/>
          <a:p>
            <a:pPr eaLnBrk="1" hangingPunct="1"/>
            <a:r>
              <a:rPr lang="en-US" altLang="en-US" b="1" dirty="0" smtClean="0"/>
              <a:t>CSMA/CA</a:t>
            </a:r>
          </a:p>
          <a:p>
            <a:pPr lvl="1"/>
            <a:r>
              <a:rPr lang="en-US" sz="1500" dirty="0" smtClean="0"/>
              <a:t>Uses a </a:t>
            </a:r>
            <a:r>
              <a:rPr lang="en-US" sz="1500" dirty="0"/>
              <a:t>method </a:t>
            </a:r>
            <a:r>
              <a:rPr lang="en-US" sz="1500" dirty="0" smtClean="0"/>
              <a:t>to </a:t>
            </a:r>
            <a:r>
              <a:rPr lang="en-US" sz="1500" dirty="0"/>
              <a:t>detect if the media is </a:t>
            </a:r>
            <a:r>
              <a:rPr lang="en-US" sz="1500" dirty="0" smtClean="0"/>
              <a:t>clear.</a:t>
            </a:r>
          </a:p>
          <a:p>
            <a:pPr lvl="1"/>
            <a:r>
              <a:rPr lang="en-US" sz="1500" dirty="0"/>
              <a:t>D</a:t>
            </a:r>
            <a:r>
              <a:rPr lang="en-US" sz="1500" dirty="0" smtClean="0"/>
              <a:t>oes </a:t>
            </a:r>
            <a:r>
              <a:rPr lang="en-US" sz="1500" dirty="0"/>
              <a:t>not detect collisions but attempts to avoid them by waiting before </a:t>
            </a:r>
            <a:r>
              <a:rPr lang="en-US" sz="1500" dirty="0" smtClean="0"/>
              <a:t>transmitting.</a:t>
            </a:r>
          </a:p>
          <a:p>
            <a:r>
              <a:rPr lang="en-US" altLang="en-US" b="1" dirty="0" smtClean="0"/>
              <a:t>Note</a:t>
            </a:r>
            <a:r>
              <a:rPr lang="en-US" altLang="en-US" dirty="0" smtClean="0"/>
              <a:t>: </a:t>
            </a:r>
            <a:r>
              <a:rPr lang="en-US" dirty="0" smtClean="0"/>
              <a:t>Ethernet </a:t>
            </a:r>
            <a:r>
              <a:rPr lang="en-US" dirty="0"/>
              <a:t>LANs using switches do not use a contention-based system because the switch and the host NIC operate in full-duplex mode.</a:t>
            </a:r>
            <a:endParaRPr lang="en-US" altLang="en-US" dirty="0"/>
          </a:p>
          <a:p>
            <a:endParaRPr lang="en-US" altLang="en-US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8558"/>
            <a:ext cx="5600699" cy="336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851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Data Link </a:t>
            </a:r>
            <a:r>
              <a:rPr lang="en-US" sz="1600" dirty="0" smtClean="0"/>
              <a:t>Frame</a:t>
            </a:r>
            <a:br>
              <a:rPr lang="en-US" sz="1600" dirty="0" smtClean="0"/>
            </a:br>
            <a:r>
              <a:rPr lang="en-US" dirty="0"/>
              <a:t>The Frame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84102" y="899613"/>
            <a:ext cx="2991598" cy="3392987"/>
          </a:xfrm>
        </p:spPr>
        <p:txBody>
          <a:bodyPr/>
          <a:lstStyle/>
          <a:p>
            <a:r>
              <a:rPr lang="en-US" dirty="0" smtClean="0"/>
              <a:t>Each </a:t>
            </a:r>
            <a:r>
              <a:rPr lang="en-US" dirty="0"/>
              <a:t>frame type has three basic parts:</a:t>
            </a:r>
          </a:p>
          <a:p>
            <a:pPr lvl="1"/>
            <a:r>
              <a:rPr lang="en-US" sz="1500" dirty="0" smtClean="0"/>
              <a:t>Header</a:t>
            </a:r>
            <a:endParaRPr lang="en-US" sz="1500" dirty="0"/>
          </a:p>
          <a:p>
            <a:pPr lvl="1"/>
            <a:r>
              <a:rPr lang="en-US" sz="1500" dirty="0"/>
              <a:t>Data</a:t>
            </a:r>
          </a:p>
          <a:p>
            <a:pPr lvl="1"/>
            <a:r>
              <a:rPr lang="en-US" sz="1500" dirty="0"/>
              <a:t>Trailer</a:t>
            </a:r>
          </a:p>
          <a:p>
            <a:r>
              <a:rPr lang="en-US" dirty="0"/>
              <a:t>S</a:t>
            </a:r>
            <a:r>
              <a:rPr lang="en-US" dirty="0" smtClean="0"/>
              <a:t>tructure </a:t>
            </a:r>
            <a:r>
              <a:rPr lang="en-US" dirty="0"/>
              <a:t>of the frame and the fields contained in the header and trailer </a:t>
            </a:r>
            <a:r>
              <a:rPr lang="en-US" dirty="0" smtClean="0"/>
              <a:t>depend on Layer 3 </a:t>
            </a:r>
            <a:r>
              <a:rPr lang="en-US" dirty="0"/>
              <a:t>protocol.</a:t>
            </a:r>
            <a:endParaRPr lang="en-US" altLang="en-US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9613"/>
            <a:ext cx="5784102" cy="384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830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Data Link </a:t>
            </a:r>
            <a:r>
              <a:rPr lang="en-US" sz="1600" dirty="0" smtClean="0"/>
              <a:t>Frame</a:t>
            </a:r>
            <a:br>
              <a:rPr lang="en-US" sz="1600" dirty="0" smtClean="0"/>
            </a:br>
            <a:r>
              <a:rPr lang="en-US" dirty="0"/>
              <a:t>Frame Fields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38460" y="1006169"/>
            <a:ext cx="3305540" cy="3631132"/>
          </a:xfrm>
        </p:spPr>
        <p:txBody>
          <a:bodyPr/>
          <a:lstStyle/>
          <a:p>
            <a:r>
              <a:rPr lang="en-US" b="1" dirty="0"/>
              <a:t>Frame start and stop indicator flags</a:t>
            </a:r>
            <a:r>
              <a:rPr lang="en-US" dirty="0"/>
              <a:t> - </a:t>
            </a:r>
            <a:r>
              <a:rPr lang="en-US" dirty="0" smtClean="0"/>
              <a:t>Identifies the </a:t>
            </a:r>
            <a:r>
              <a:rPr lang="en-US" dirty="0"/>
              <a:t>beginning and end limits of the frame.</a:t>
            </a:r>
          </a:p>
          <a:p>
            <a:r>
              <a:rPr lang="en-US" b="1" dirty="0"/>
              <a:t>Addressing</a:t>
            </a:r>
            <a:r>
              <a:rPr lang="en-US" dirty="0"/>
              <a:t> - Indicates the source and destination </a:t>
            </a:r>
            <a:r>
              <a:rPr lang="en-US" dirty="0" smtClean="0"/>
              <a:t>nodes.</a:t>
            </a:r>
          </a:p>
          <a:p>
            <a:r>
              <a:rPr lang="en-US" b="1" dirty="0" smtClean="0"/>
              <a:t>Type</a:t>
            </a:r>
            <a:r>
              <a:rPr lang="en-US" dirty="0"/>
              <a:t> - Identifies the Layer 3 protocol in the data field.</a:t>
            </a:r>
          </a:p>
          <a:p>
            <a:r>
              <a:rPr lang="en-US" b="1" dirty="0"/>
              <a:t>Control</a:t>
            </a:r>
            <a:r>
              <a:rPr lang="en-US" dirty="0"/>
              <a:t> - Identifies special flow control services such as </a:t>
            </a:r>
            <a:r>
              <a:rPr lang="en-US" dirty="0" err="1" smtClean="0"/>
              <a:t>QoS</a:t>
            </a:r>
            <a:r>
              <a:rPr lang="en-US" dirty="0" smtClean="0"/>
              <a:t>. </a:t>
            </a:r>
          </a:p>
          <a:p>
            <a:r>
              <a:rPr lang="en-US" b="1" dirty="0" smtClean="0"/>
              <a:t>Data</a:t>
            </a:r>
            <a:r>
              <a:rPr lang="en-US" dirty="0"/>
              <a:t> - Contains the frame payload (i.e., packet header, segment header, and the data</a:t>
            </a:r>
            <a:r>
              <a:rPr lang="en-US" dirty="0" smtClean="0"/>
              <a:t>).</a:t>
            </a:r>
            <a:endParaRPr lang="en-US" altLang="en-US" sz="1500" dirty="0"/>
          </a:p>
          <a:p>
            <a:pPr lvl="1"/>
            <a:endParaRPr lang="en-US" altLang="en-US" sz="1500" dirty="0"/>
          </a:p>
          <a:p>
            <a:pPr marL="0" indent="0" eaLnBrk="1" hangingPunct="1">
              <a:buNone/>
            </a:pPr>
            <a:endParaRPr lang="en-CA" altLang="en-US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0499"/>
            <a:ext cx="5838460" cy="272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841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Physical Layer Connection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Network Interface Cards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23" y="1039916"/>
            <a:ext cx="3380065" cy="2268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129" y="2640690"/>
            <a:ext cx="4420651" cy="2278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786188" y="1269989"/>
            <a:ext cx="4868264" cy="899656"/>
          </a:xfrm>
        </p:spPr>
        <p:txBody>
          <a:bodyPr/>
          <a:lstStyle/>
          <a:p>
            <a:r>
              <a:rPr lang="en-US" dirty="0" smtClean="0"/>
              <a:t>Network Interface Cards (NICs) connect a device to a network.</a:t>
            </a:r>
          </a:p>
          <a:p>
            <a:r>
              <a:rPr lang="en-US" dirty="0" smtClean="0"/>
              <a:t>Used for a wired connection.</a:t>
            </a:r>
            <a:endParaRPr lang="en-US" dirty="0"/>
          </a:p>
        </p:txBody>
      </p:sp>
      <p:sp>
        <p:nvSpPr>
          <p:cNvPr id="9" name="Content Placeholder 3"/>
          <p:cNvSpPr txBox="1">
            <a:spLocks/>
          </p:cNvSpPr>
          <p:nvPr/>
        </p:nvSpPr>
        <p:spPr bwMode="auto">
          <a:xfrm>
            <a:off x="931730" y="3779132"/>
            <a:ext cx="3200399" cy="850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Wireless </a:t>
            </a:r>
            <a:r>
              <a:rPr lang="en-US" dirty="0"/>
              <a:t>Local Area </a:t>
            </a:r>
            <a:r>
              <a:rPr lang="en-US" dirty="0" smtClean="0"/>
              <a:t>Network (WLAN) </a:t>
            </a:r>
            <a:r>
              <a:rPr lang="en-US" dirty="0"/>
              <a:t>NICs are used for </a:t>
            </a:r>
            <a:r>
              <a:rPr lang="en-US" dirty="0" smtClean="0"/>
              <a:t>wireless connections.</a:t>
            </a:r>
          </a:p>
        </p:txBody>
      </p:sp>
    </p:spTree>
    <p:extLst>
      <p:ext uri="{BB962C8B-B14F-4D97-AF65-F5344CB8AC3E}">
        <p14:creationId xmlns:p14="http://schemas.microsoft.com/office/powerpoint/2010/main" val="11926135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Data Link </a:t>
            </a:r>
            <a:r>
              <a:rPr lang="en-US" sz="1600" dirty="0" smtClean="0"/>
              <a:t>Frame</a:t>
            </a:r>
            <a:br>
              <a:rPr lang="en-US" sz="1600" dirty="0" smtClean="0"/>
            </a:br>
            <a:r>
              <a:rPr lang="en-US" dirty="0" smtClean="0"/>
              <a:t>Layer 2 Addresses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798944"/>
            <a:ext cx="7325264" cy="35324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16000" y="4331388"/>
            <a:ext cx="7877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Each data link frame contains the source data link address of the NIC card sending the frame, and the destination data link address of the NIC card receiving the frame.</a:t>
            </a:r>
          </a:p>
        </p:txBody>
      </p:sp>
    </p:spTree>
    <p:extLst>
      <p:ext uri="{BB962C8B-B14F-4D97-AF65-F5344CB8AC3E}">
        <p14:creationId xmlns:p14="http://schemas.microsoft.com/office/powerpoint/2010/main" val="4323501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Data Link </a:t>
            </a:r>
            <a:r>
              <a:rPr lang="en-US" sz="1600" dirty="0" smtClean="0"/>
              <a:t>Frame</a:t>
            </a:r>
            <a:br>
              <a:rPr lang="en-US" sz="1600" dirty="0" smtClean="0"/>
            </a:br>
            <a:r>
              <a:rPr lang="en-US" dirty="0" smtClean="0"/>
              <a:t>LAN and WAN Frames</a:t>
            </a:r>
            <a:endParaRPr lang="en-US" dirty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440612" y="1193800"/>
            <a:ext cx="3423988" cy="3043214"/>
          </a:xfrm>
        </p:spPr>
        <p:txBody>
          <a:bodyPr/>
          <a:lstStyle/>
          <a:p>
            <a:r>
              <a:rPr lang="en-US" sz="1600" dirty="0"/>
              <a:t>Layer 2 protocol used for a </a:t>
            </a:r>
            <a:r>
              <a:rPr lang="en-US" sz="1600" dirty="0" smtClean="0"/>
              <a:t>topology </a:t>
            </a:r>
            <a:r>
              <a:rPr lang="en-US" sz="1600" dirty="0"/>
              <a:t>is determined by the </a:t>
            </a:r>
            <a:r>
              <a:rPr lang="en-US" sz="1600" dirty="0" smtClean="0"/>
              <a:t>technology.</a:t>
            </a:r>
          </a:p>
          <a:p>
            <a:r>
              <a:rPr lang="en-US" sz="1600" dirty="0"/>
              <a:t>Data link layer protocols include:</a:t>
            </a:r>
          </a:p>
          <a:p>
            <a:pPr lvl="1"/>
            <a:r>
              <a:rPr lang="en-US" sz="1600" dirty="0"/>
              <a:t>Ethernet</a:t>
            </a:r>
          </a:p>
          <a:p>
            <a:pPr lvl="1"/>
            <a:r>
              <a:rPr lang="en-US" sz="1600" dirty="0"/>
              <a:t>802.11 Wireless</a:t>
            </a:r>
          </a:p>
          <a:p>
            <a:pPr lvl="1"/>
            <a:r>
              <a:rPr lang="en-US" sz="1600" dirty="0"/>
              <a:t>Point-to-Point Protocol (PPP)</a:t>
            </a:r>
          </a:p>
          <a:p>
            <a:pPr lvl="1"/>
            <a:r>
              <a:rPr lang="en-US" sz="1600" dirty="0"/>
              <a:t>HDLC</a:t>
            </a:r>
          </a:p>
          <a:p>
            <a:pPr lvl="1"/>
            <a:r>
              <a:rPr lang="en-US" sz="1600" dirty="0"/>
              <a:t>Frame Relay</a:t>
            </a:r>
          </a:p>
          <a:p>
            <a:endParaRPr lang="en-US" altLang="en-US" sz="1800" dirty="0"/>
          </a:p>
          <a:p>
            <a:pPr marL="0" indent="0" eaLnBrk="1" hangingPunct="1">
              <a:buNone/>
            </a:pPr>
            <a:endParaRPr lang="en-CA" altLang="en-US" sz="165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193800"/>
            <a:ext cx="5489522" cy="3556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803400"/>
            <a:ext cx="1182130" cy="355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355" y="2304148"/>
            <a:ext cx="1282699" cy="2341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7758" y="2099238"/>
            <a:ext cx="1160942" cy="2146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4999" y="3106382"/>
            <a:ext cx="1454177" cy="24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258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 smtClean="0"/>
              <a:t>4.5 Chapter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442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1417131" y="1154627"/>
            <a:ext cx="6450388" cy="1864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1593" tIns="30796" rIns="61593" bIns="30796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74675" indent="-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endParaRPr lang="en-US" sz="12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how physical layer protocols and services support communications across data networks</a:t>
            </a:r>
            <a:r>
              <a:rPr lang="en-US" dirty="0" smtClean="0"/>
              <a:t>.</a:t>
            </a:r>
          </a:p>
          <a:p>
            <a:r>
              <a:rPr lang="en-US" dirty="0"/>
              <a:t>Build a simple network using the appropriate media</a:t>
            </a:r>
            <a:r>
              <a:rPr lang="en-US" dirty="0" smtClean="0"/>
              <a:t>.</a:t>
            </a:r>
          </a:p>
          <a:p>
            <a:r>
              <a:rPr lang="en-US" dirty="0" smtClean="0"/>
              <a:t>Explain </a:t>
            </a:r>
            <a:r>
              <a:rPr lang="en-US" dirty="0"/>
              <a:t>the role of the data link layer in supporting communications across data networks</a:t>
            </a:r>
            <a:r>
              <a:rPr lang="en-US" dirty="0" smtClean="0"/>
              <a:t>.</a:t>
            </a:r>
          </a:p>
          <a:p>
            <a:r>
              <a:rPr lang="en-US" dirty="0"/>
              <a:t>Compare media access control techniques and logical topologies used in networks.</a:t>
            </a:r>
            <a:endParaRPr lang="en-US" dirty="0" smtClean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400" dirty="0" smtClean="0">
                <a:latin typeface="Arial" charset="0"/>
              </a:rPr>
              <a:t>Conclusion</a:t>
            </a:r>
            <a:r>
              <a:rPr lang="en-US" dirty="0" smtClean="0">
                <a:latin typeface="Arial" charset="0"/>
              </a:rPr>
              <a:t/>
            </a:r>
            <a:br>
              <a:rPr lang="en-US" dirty="0" smtClean="0">
                <a:latin typeface="Arial" charset="0"/>
              </a:rPr>
            </a:br>
            <a:r>
              <a:rPr lang="en-US" dirty="0">
                <a:latin typeface="Arial" charset="0"/>
              </a:rPr>
              <a:t>Chapter </a:t>
            </a:r>
            <a:r>
              <a:rPr lang="en-US" dirty="0" smtClean="0">
                <a:latin typeface="Arial" charset="0"/>
              </a:rPr>
              <a:t>4: Network Access</a:t>
            </a:r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7783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</a:t>
            </a:r>
            <a:r>
              <a:rPr lang="en-US" sz="1400" dirty="0" smtClean="0">
                <a:latin typeface="Arial" charset="0"/>
              </a:rPr>
              <a:t>4.1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153824"/>
              </p:ext>
            </p:extLst>
          </p:nvPr>
        </p:nvGraphicFramePr>
        <p:xfrm>
          <a:off x="144463" y="798513"/>
          <a:ext cx="8853486" cy="3220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951162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2951162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  <a:gridCol w="2951162">
                  <a:extLst>
                    <a:ext uri="{9D8B030D-6E8A-4147-A177-3AD203B41FA5}">
                      <a16:colId xmlns:a16="http://schemas.microsoft.com/office/drawing/2014/main" val="281959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Telecommunications</a:t>
                      </a:r>
                      <a:r>
                        <a:rPr lang="en-US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Industry Association/Electronic Industries Association (TIA/EIA)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International Telecommunication Union (ITU)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American National Standards Institute (ANSI)</a:t>
                      </a:r>
                      <a:endParaRPr lang="en-US" b="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Institute of Electrical and Electronics</a:t>
                      </a:r>
                      <a:r>
                        <a:rPr lang="en-US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Engineers (IEEE)</a:t>
                      </a:r>
                      <a:endParaRPr lang="en-US" b="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Manchester encoding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bandwidth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throughput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err="1" smtClean="0">
                          <a:solidFill>
                            <a:schemeClr val="tx1"/>
                          </a:solidFill>
                          <a:latin typeface="+mn-lt"/>
                        </a:rPr>
                        <a:t>goodput</a:t>
                      </a:r>
                      <a:endParaRPr lang="en-US" b="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400" b="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54031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4</a:t>
            </a:r>
            <a:r>
              <a:rPr lang="en-US" sz="1400" dirty="0" smtClean="0">
                <a:latin typeface="Arial" charset="0"/>
              </a:rPr>
              <a:t>.2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3067295"/>
              </p:ext>
            </p:extLst>
          </p:nvPr>
        </p:nvGraphicFramePr>
        <p:xfrm>
          <a:off x="144461" y="798513"/>
          <a:ext cx="8472890" cy="2153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445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4236445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electromagnetic</a:t>
                      </a:r>
                      <a:r>
                        <a:rPr lang="en-US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interference (EMI)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radio frequency interference (RFI)</a:t>
                      </a:r>
                      <a:endParaRPr lang="en-US" b="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crosstalk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unshielded twisted-pair</a:t>
                      </a:r>
                    </a:p>
                    <a:p>
                      <a:pPr marL="173038" marR="0" lvl="0" indent="-173038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shielded twisted-pair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coaxial cable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coax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fiber-optic cable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6697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</a:t>
            </a:r>
            <a:r>
              <a:rPr lang="en-US" sz="1400" dirty="0" smtClean="0">
                <a:latin typeface="Arial" charset="0"/>
              </a:rPr>
              <a:t>4.3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9595447"/>
              </p:ext>
            </p:extLst>
          </p:nvPr>
        </p:nvGraphicFramePr>
        <p:xfrm>
          <a:off x="144461" y="798513"/>
          <a:ext cx="8472890" cy="568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445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4236445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Logical</a:t>
                      </a: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Link Control (LLC)</a:t>
                      </a:r>
                      <a:endParaRPr lang="en-US" sz="1400" b="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Media Access Control (MAC)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6969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</a:t>
            </a:r>
            <a:r>
              <a:rPr lang="en-US" sz="1400" dirty="0" smtClean="0">
                <a:latin typeface="Arial" charset="0"/>
              </a:rPr>
              <a:t>4.4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0615951"/>
              </p:ext>
            </p:extLst>
          </p:nvPr>
        </p:nvGraphicFramePr>
        <p:xfrm>
          <a:off x="144461" y="798513"/>
          <a:ext cx="8472890" cy="2316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445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4236445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physical </a:t>
                      </a: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topology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logical topology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virtual circuit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half-duplex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full-duplex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Carrier Sense</a:t>
                      </a: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Multiple Access/Collision Detection (CSMA/CD)</a:t>
                      </a:r>
                      <a:endParaRPr lang="en-US" sz="1400" b="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Carrier Sense</a:t>
                      </a: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Multiple Access/Collision Avoidance (CSMA/CA)</a:t>
                      </a:r>
                      <a:endParaRPr lang="en-US" sz="1400" b="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16899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08282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Purpose of the Physical </a:t>
            </a:r>
            <a:r>
              <a:rPr lang="en-US" sz="1600" dirty="0" smtClean="0"/>
              <a:t>Layer</a:t>
            </a:r>
            <a:br>
              <a:rPr lang="en-US" sz="1600" dirty="0" smtClean="0"/>
            </a:br>
            <a:r>
              <a:rPr lang="en-US" altLang="en-US" dirty="0" smtClean="0"/>
              <a:t>The Physical Layer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638" y="420168"/>
            <a:ext cx="5997474" cy="43395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1042" y="835888"/>
            <a:ext cx="222170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Provides the </a:t>
            </a:r>
            <a:r>
              <a:rPr lang="en-US" sz="1400" dirty="0">
                <a:latin typeface="+mn-lt"/>
              </a:rPr>
              <a:t>means to transport the bits that make up a data link layer frame across the network </a:t>
            </a:r>
            <a:r>
              <a:rPr lang="en-US" sz="1400" dirty="0" smtClean="0">
                <a:latin typeface="+mn-lt"/>
              </a:rPr>
              <a:t>media. </a:t>
            </a:r>
          </a:p>
          <a:p>
            <a:pPr marL="180975" indent="-180975">
              <a:buFont typeface="Arial" charset="0"/>
              <a:buChar char="•"/>
            </a:pPr>
            <a:r>
              <a:rPr lang="en-US" sz="1400" dirty="0">
                <a:latin typeface="+mn-lt"/>
              </a:rPr>
              <a:t>A</a:t>
            </a:r>
            <a:r>
              <a:rPr lang="en-US" sz="1400" dirty="0" smtClean="0">
                <a:latin typeface="+mn-lt"/>
              </a:rPr>
              <a:t>ccepts </a:t>
            </a:r>
            <a:r>
              <a:rPr lang="en-US" sz="1400" dirty="0">
                <a:latin typeface="+mn-lt"/>
              </a:rPr>
              <a:t>a complete frame from the data link layer and encodes it as a series of signals that are transmitted onto the local </a:t>
            </a:r>
            <a:r>
              <a:rPr lang="en-US" sz="1400" dirty="0" smtClean="0">
                <a:latin typeface="+mn-lt"/>
              </a:rPr>
              <a:t>media.</a:t>
            </a:r>
          </a:p>
          <a:p>
            <a:pPr marL="180975" indent="-180975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Encoded bits </a:t>
            </a:r>
            <a:r>
              <a:rPr lang="en-US" sz="1400" dirty="0">
                <a:latin typeface="+mn-lt"/>
              </a:rPr>
              <a:t>that comprise a frame are received by either an end device or an intermediate device.</a:t>
            </a:r>
          </a:p>
        </p:txBody>
      </p:sp>
    </p:spTree>
    <p:extLst>
      <p:ext uri="{BB962C8B-B14F-4D97-AF65-F5344CB8AC3E}">
        <p14:creationId xmlns:p14="http://schemas.microsoft.com/office/powerpoint/2010/main" val="16005985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Callout 6"/>
          <p:cNvSpPr/>
          <p:nvPr/>
        </p:nvSpPr>
        <p:spPr>
          <a:xfrm>
            <a:off x="137160" y="1497985"/>
            <a:ext cx="2438400" cy="1432560"/>
          </a:xfrm>
          <a:prstGeom prst="wedgeEllipseCallout">
            <a:avLst>
              <a:gd name="adj1" fmla="val 49792"/>
              <a:gd name="adj2" fmla="val 57181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Purpose of the Physical Layer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Physical Layer Media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298" y="223523"/>
            <a:ext cx="5209462" cy="4622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57200" y="1752600"/>
            <a:ext cx="1798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</a:t>
            </a:r>
            <a:r>
              <a:rPr lang="en-US" b="1" dirty="0" smtClean="0"/>
              <a:t>hree </a:t>
            </a:r>
            <a:r>
              <a:rPr lang="en-US" b="1" dirty="0"/>
              <a:t>basic forms of network media</a:t>
            </a:r>
          </a:p>
        </p:txBody>
      </p:sp>
    </p:spTree>
    <p:extLst>
      <p:ext uri="{BB962C8B-B14F-4D97-AF65-F5344CB8AC3E}">
        <p14:creationId xmlns:p14="http://schemas.microsoft.com/office/powerpoint/2010/main" val="2502976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37160" y="1094676"/>
            <a:ext cx="2788920" cy="4048824"/>
          </a:xfrm>
        </p:spPr>
        <p:txBody>
          <a:bodyPr/>
          <a:lstStyle/>
          <a:p>
            <a:r>
              <a:rPr lang="en-US" sz="1400" dirty="0" smtClean="0"/>
              <a:t>International </a:t>
            </a:r>
            <a:r>
              <a:rPr lang="en-US" sz="1400" dirty="0"/>
              <a:t>Organization for Standardization (ISO)</a:t>
            </a:r>
          </a:p>
          <a:p>
            <a:r>
              <a:rPr lang="en-US" sz="1400" dirty="0"/>
              <a:t>Telecommunications Industry Association/Electronic Industries Association (TIA/EIA)</a:t>
            </a:r>
          </a:p>
          <a:p>
            <a:r>
              <a:rPr lang="en-US" sz="1400" dirty="0"/>
              <a:t>International Telecommunication Union (ITU)</a:t>
            </a:r>
          </a:p>
          <a:p>
            <a:r>
              <a:rPr lang="en-US" sz="1400" dirty="0"/>
              <a:t>American National Standards Institute (ANSI)</a:t>
            </a:r>
          </a:p>
          <a:p>
            <a:r>
              <a:rPr lang="en-US" sz="1400" dirty="0"/>
              <a:t>Institute of Electrical and Electronics Engineers (IEEE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Purpose of the Physical Layer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Physical Layer Standards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8355" y="1094676"/>
            <a:ext cx="6192038" cy="37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551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12188</TotalTime>
  <Words>3882</Words>
  <Application>Microsoft Office PowerPoint</Application>
  <PresentationFormat>On-screen Show (16:9)</PresentationFormat>
  <Paragraphs>630</Paragraphs>
  <Slides>68</Slides>
  <Notes>67</Notes>
  <HiddenSlides>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6" baseType="lpstr">
      <vt:lpstr>ＭＳ Ｐゴシック</vt:lpstr>
      <vt:lpstr>Arial</vt:lpstr>
      <vt:lpstr>Calibri</vt:lpstr>
      <vt:lpstr>CiscoSans</vt:lpstr>
      <vt:lpstr>CiscoSans ExtraLight</vt:lpstr>
      <vt:lpstr>CiscoSans Thin</vt:lpstr>
      <vt:lpstr>Wingdings</vt:lpstr>
      <vt:lpstr>Default Theme</vt:lpstr>
      <vt:lpstr>Chapter 4: Network Access</vt:lpstr>
      <vt:lpstr>Chapter 4 - Sections &amp; Objectives</vt:lpstr>
      <vt:lpstr>Chapter 4 - Sections &amp; Objectives (Cont.)</vt:lpstr>
      <vt:lpstr>4.1 Physical Layer Protocols</vt:lpstr>
      <vt:lpstr>Physical Layer Connection  Types of Connections</vt:lpstr>
      <vt:lpstr>Physical Layer Connection Network Interface Cards</vt:lpstr>
      <vt:lpstr>Purpose of the Physical Layer The Physical Layer</vt:lpstr>
      <vt:lpstr>Purpose of the Physical Layer  Physical Layer Media</vt:lpstr>
      <vt:lpstr>Purpose of the Physical Layer Physical Layer Standards</vt:lpstr>
      <vt:lpstr>Physical Layer Characteristics Functions</vt:lpstr>
      <vt:lpstr>Physical Layer Characteristics Bandwidth</vt:lpstr>
      <vt:lpstr>Physical Layer Characteristics Throughput</vt:lpstr>
      <vt:lpstr>Physical Layer Characteristics Types of Physical Media</vt:lpstr>
      <vt:lpstr>4.2 Network Media</vt:lpstr>
      <vt:lpstr>Copper Cabling Characteristics of Copper Media</vt:lpstr>
      <vt:lpstr>Copper Cabling Copper Media</vt:lpstr>
      <vt:lpstr>Copper Cabling Unshielded Twisted-Pair Cable</vt:lpstr>
      <vt:lpstr>Copper Cabling Shielded Twisted-Pair (STP) Cable</vt:lpstr>
      <vt:lpstr>Copper Cabling Coaxial Cable</vt:lpstr>
      <vt:lpstr>Copper Cabling Copper Media Safety</vt:lpstr>
      <vt:lpstr>UTP Cabling Properties of UTP Cabling</vt:lpstr>
      <vt:lpstr>UTP Cabling UTP Cabling Standards</vt:lpstr>
      <vt:lpstr>UTP Cabling UTP Connectors</vt:lpstr>
      <vt:lpstr>UTP Cabling Types of UTP Cable </vt:lpstr>
      <vt:lpstr>UTP Cabling Testing UTP Cables</vt:lpstr>
      <vt:lpstr>Fiber Optic Cabling Properties of Fiber Optic Cabling</vt:lpstr>
      <vt:lpstr>Fiber Optic Cabling Fiber Media Cable Design</vt:lpstr>
      <vt:lpstr>Fiber Optic Cabling Types of Fiber Media</vt:lpstr>
      <vt:lpstr>Fiber Optic Cabling Fiber-Optic Connectors</vt:lpstr>
      <vt:lpstr>Fiber Optic Cabling Fiber-Optic Connectors (Cont.)</vt:lpstr>
      <vt:lpstr>Fiber Optic Cabling Testing Fiber Cables</vt:lpstr>
      <vt:lpstr>Fiber Optic Cabling Fiber versus Copper</vt:lpstr>
      <vt:lpstr>Wireless Media Properties of Wireless Media</vt:lpstr>
      <vt:lpstr>Wireless Media Types of Wireless Media</vt:lpstr>
      <vt:lpstr>Wireless Media Wireless LAN</vt:lpstr>
      <vt:lpstr>4.3 Data Link Protocols</vt:lpstr>
      <vt:lpstr>Purpose of the Data Link Layer The Data Link Layer</vt:lpstr>
      <vt:lpstr>Purpose of the Data Link Layer The Data Link Layer (Cont.)</vt:lpstr>
      <vt:lpstr>Purpose of the Data Link Layer Data Link Sublayers</vt:lpstr>
      <vt:lpstr>Purpose of the Data Link Layer Media Access Control</vt:lpstr>
      <vt:lpstr>Purpose of the Data Link Layer Providing Access to Media</vt:lpstr>
      <vt:lpstr>Purpose of the Data Link Layer Data Link Layer Standards</vt:lpstr>
      <vt:lpstr>4.4 Media Access Control</vt:lpstr>
      <vt:lpstr>Topologies Controlling Access to the Media</vt:lpstr>
      <vt:lpstr>Topologies Physical and Logical Topologies</vt:lpstr>
      <vt:lpstr>Topologies Physical and Logical Topologies (Cont.)</vt:lpstr>
      <vt:lpstr>WAN Topologies Common Physical WAN Topologies</vt:lpstr>
      <vt:lpstr>WAN Topologies Physical Point-to-Point Topology</vt:lpstr>
      <vt:lpstr>WAN Topologies Logical Point-to-Point Topology</vt:lpstr>
      <vt:lpstr>WAN Topologies Logical Point-to-Point Topology (Cont.)</vt:lpstr>
      <vt:lpstr>LAN Topologies Physical LAN Topologies</vt:lpstr>
      <vt:lpstr>LAN Topologies Half and Full Duplex</vt:lpstr>
      <vt:lpstr>LAN Topologies Half and Full Duplex (Cont.)</vt:lpstr>
      <vt:lpstr>LAN Topologies Media Access Control Methods</vt:lpstr>
      <vt:lpstr>LAN Topologies Media Access Control Methods (Cont.)</vt:lpstr>
      <vt:lpstr>LAN Topologies Contention-based Access - CSMA/CD</vt:lpstr>
      <vt:lpstr>LAN Topologies Contention-based Access - CSMA/CA</vt:lpstr>
      <vt:lpstr>Data Link Frame The Frame</vt:lpstr>
      <vt:lpstr>Data Link Frame Frame Fields</vt:lpstr>
      <vt:lpstr>Data Link Frame Layer 2 Addresses</vt:lpstr>
      <vt:lpstr>Data Link Frame LAN and WAN Frames</vt:lpstr>
      <vt:lpstr>4.5 Chapter Summary</vt:lpstr>
      <vt:lpstr>Conclusion Chapter 4: Network Access</vt:lpstr>
      <vt:lpstr>Section 4.1 New Terms and Commands</vt:lpstr>
      <vt:lpstr>Section 4.2 New Terms and Commands</vt:lpstr>
      <vt:lpstr>Section 4.3 New Terms and Commands</vt:lpstr>
      <vt:lpstr>Section 4.4 New Terms and Commands</vt:lpstr>
      <vt:lpstr>PowerPoint Presentation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Cremin, Conn</cp:lastModifiedBy>
  <cp:revision>372</cp:revision>
  <cp:lastPrinted>2018-10-01T15:30:20Z</cp:lastPrinted>
  <dcterms:created xsi:type="dcterms:W3CDTF">2016-08-22T22:27:36Z</dcterms:created>
  <dcterms:modified xsi:type="dcterms:W3CDTF">2018-10-03T09:42:09Z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  <property fmtid="{D5CDD505-2E9C-101B-9397-08002B2CF9AE}" pid="8" name="MSIP_Label_3282509d-3f6c-476a-8bb8-73dfa287b556_Enabled">
    <vt:lpwstr>True</vt:lpwstr>
  </property>
  <property fmtid="{D5CDD505-2E9C-101B-9397-08002B2CF9AE}" pid="9" name="MSIP_Label_3282509d-3f6c-476a-8bb8-73dfa287b556_SiteId">
    <vt:lpwstr>f98eff6c-71be-42a6-be08-a71c6319ca11</vt:lpwstr>
  </property>
  <property fmtid="{D5CDD505-2E9C-101B-9397-08002B2CF9AE}" pid="10" name="MSIP_Label_3282509d-3f6c-476a-8bb8-73dfa287b556_Ref">
    <vt:lpwstr>https://api.informationprotection.azure.com/api/f98eff6c-71be-42a6-be08-a71c6319ca11</vt:lpwstr>
  </property>
  <property fmtid="{D5CDD505-2E9C-101B-9397-08002B2CF9AE}" pid="11" name="MSIP_Label_3282509d-3f6c-476a-8bb8-73dfa287b556_Owner">
    <vt:lpwstr>Conn.Cremin@itb.ie</vt:lpwstr>
  </property>
  <property fmtid="{D5CDD505-2E9C-101B-9397-08002B2CF9AE}" pid="12" name="MSIP_Label_3282509d-3f6c-476a-8bb8-73dfa287b556_SetDate">
    <vt:lpwstr>2018-10-01T16:36:48.8602733+01:00</vt:lpwstr>
  </property>
  <property fmtid="{D5CDD505-2E9C-101B-9397-08002B2CF9AE}" pid="13" name="MSIP_Label_3282509d-3f6c-476a-8bb8-73dfa287b556_Name">
    <vt:lpwstr>Public</vt:lpwstr>
  </property>
  <property fmtid="{D5CDD505-2E9C-101B-9397-08002B2CF9AE}" pid="14" name="MSIP_Label_3282509d-3f6c-476a-8bb8-73dfa287b556_Application">
    <vt:lpwstr>Microsoft Azure Information Protection</vt:lpwstr>
  </property>
  <property fmtid="{D5CDD505-2E9C-101B-9397-08002B2CF9AE}" pid="15" name="MSIP_Label_3282509d-3f6c-476a-8bb8-73dfa287b556_Extended_MSFT_Method">
    <vt:lpwstr>Manual</vt:lpwstr>
  </property>
  <property fmtid="{D5CDD505-2E9C-101B-9397-08002B2CF9AE}" pid="16" name="Sensitivity">
    <vt:lpwstr>Public</vt:lpwstr>
  </property>
</Properties>
</file>

<file path=docProps/thumbnail.jpeg>
</file>